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37"/>
  </p:notesMasterIdLst>
  <p:handoutMasterIdLst>
    <p:handoutMasterId r:id="rId38"/>
  </p:handout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0" r:id="rId22"/>
    <p:sldId id="321" r:id="rId23"/>
    <p:sldId id="322" r:id="rId24"/>
    <p:sldId id="333" r:id="rId25"/>
    <p:sldId id="334" r:id="rId26"/>
    <p:sldId id="323" r:id="rId27"/>
    <p:sldId id="324" r:id="rId28"/>
    <p:sldId id="325" r:id="rId29"/>
    <p:sldId id="326" r:id="rId30"/>
    <p:sldId id="327" r:id="rId31"/>
    <p:sldId id="328" r:id="rId32"/>
    <p:sldId id="329" r:id="rId33"/>
    <p:sldId id="330" r:id="rId34"/>
    <p:sldId id="331" r:id="rId35"/>
    <p:sldId id="33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FFCC"/>
    <a:srgbClr val="FFCC66"/>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3" autoAdjust="0"/>
    <p:restoredTop sz="94685" autoAdjust="0"/>
  </p:normalViewPr>
  <p:slideViewPr>
    <p:cSldViewPr snapToGrid="0">
      <p:cViewPr varScale="1">
        <p:scale>
          <a:sx n="110" d="100"/>
          <a:sy n="110" d="100"/>
        </p:scale>
        <p:origin x="70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AC4616-539C-3444-BD46-65284AE98CF8}" type="datetimeFigureOut">
              <a:rPr lang="en-US" smtClean="0"/>
              <a:t>11/10/2017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0AB356-24B4-A74F-97C8-90CA14867E20}" type="slidenum">
              <a:rPr lang="en-US" smtClean="0"/>
              <a:t>‹#›</a:t>
            </a:fld>
            <a:endParaRPr lang="en-US" dirty="0"/>
          </a:p>
        </p:txBody>
      </p:sp>
    </p:spTree>
    <p:extLst>
      <p:ext uri="{BB962C8B-B14F-4D97-AF65-F5344CB8AC3E}">
        <p14:creationId xmlns:p14="http://schemas.microsoft.com/office/powerpoint/2010/main" val="2907195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54DB-5093-4D99-BCAC-48C06FBDDED7}" type="datetimeFigureOut">
              <a:rPr lang="en-US" smtClean="0"/>
              <a:t>11/10/2017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BA1F4-E788-4249-8C14-974CE421638E}" type="slidenum">
              <a:rPr lang="en-US" smtClean="0"/>
              <a:t>‹#›</a:t>
            </a:fld>
            <a:endParaRPr lang="en-US" dirty="0"/>
          </a:p>
        </p:txBody>
      </p:sp>
    </p:spTree>
    <p:extLst>
      <p:ext uri="{BB962C8B-B14F-4D97-AF65-F5344CB8AC3E}">
        <p14:creationId xmlns:p14="http://schemas.microsoft.com/office/powerpoint/2010/main" val="7824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 y="1"/>
            <a:ext cx="12192000" cy="1366971"/>
          </a:xfrm>
          <a:prstGeom prst="rect">
            <a:avLst/>
          </a:prstGeom>
        </p:spPr>
      </p:pic>
    </p:spTree>
    <p:extLst>
      <p:ext uri="{BB962C8B-B14F-4D97-AF65-F5344CB8AC3E}">
        <p14:creationId xmlns:p14="http://schemas.microsoft.com/office/powerpoint/2010/main" val="310427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2"/>
            <a:ext cx="10972801"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709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69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 y="1"/>
            <a:ext cx="12192000" cy="1366971"/>
          </a:xfrm>
          <a:prstGeom prst="rect">
            <a:avLst/>
          </a:prstGeom>
        </p:spPr>
      </p:pic>
    </p:spTree>
    <p:extLst>
      <p:ext uri="{BB962C8B-B14F-4D97-AF65-F5344CB8AC3E}">
        <p14:creationId xmlns:p14="http://schemas.microsoft.com/office/powerpoint/2010/main" val="1281800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1" y="1"/>
            <a:ext cx="12192000" cy="1366971"/>
          </a:xfrm>
          <a:prstGeom prst="rect">
            <a:avLst/>
          </a:prstGeom>
        </p:spPr>
      </p:pic>
    </p:spTree>
    <p:extLst>
      <p:ext uri="{BB962C8B-B14F-4D97-AF65-F5344CB8AC3E}">
        <p14:creationId xmlns:p14="http://schemas.microsoft.com/office/powerpoint/2010/main" val="371686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p:cNvPicPr>
            <a:picLocks noChangeAspect="1"/>
          </p:cNvPicPr>
          <p:nvPr userDrawn="1"/>
        </p:nvPicPr>
        <p:blipFill>
          <a:blip r:embed="rId2"/>
          <a:stretch>
            <a:fillRect/>
          </a:stretch>
        </p:blipFill>
        <p:spPr>
          <a:xfrm>
            <a:off x="1" y="1"/>
            <a:ext cx="12192000" cy="1366971"/>
          </a:xfrm>
          <a:prstGeom prst="rect">
            <a:avLst/>
          </a:prstGeom>
        </p:spPr>
      </p:pic>
    </p:spTree>
    <p:extLst>
      <p:ext uri="{BB962C8B-B14F-4D97-AF65-F5344CB8AC3E}">
        <p14:creationId xmlns:p14="http://schemas.microsoft.com/office/powerpoint/2010/main" val="1657408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518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787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72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0515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672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000">
                <a:solidFill>
                  <a:schemeClr val="tx1">
                    <a:tint val="75000"/>
                  </a:schemeClr>
                </a:solidFill>
                <a:latin typeface="Arial"/>
                <a:cs typeface="Arial"/>
              </a:defRPr>
            </a:lvl1pPr>
          </a:lstStyle>
          <a:p>
            <a:fld id="{0F41939A-9527-B646-BAB1-DE09D7D77DC2}" type="datetimeFigureOut">
              <a:rPr lang="en-US" smtClean="0">
                <a:solidFill>
                  <a:prstClr val="black">
                    <a:tint val="75000"/>
                  </a:prstClr>
                </a:solidFill>
              </a:rPr>
              <a:pPr/>
              <a:t>11/10/2017</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4595807" y="6356352"/>
            <a:ext cx="2844800" cy="365125"/>
          </a:xfrm>
          <a:prstGeom prst="rect">
            <a:avLst/>
          </a:prstGeom>
        </p:spPr>
        <p:txBody>
          <a:bodyPr vert="horz" lIns="91440" tIns="45720" rIns="91440" bIns="45720" rtlCol="0" anchor="ctr"/>
          <a:lstStyle>
            <a:lvl1pPr algn="ctr">
              <a:defRPr sz="1200" b="1" i="0">
                <a:solidFill>
                  <a:schemeClr val="tx1">
                    <a:tint val="75000"/>
                  </a:schemeClr>
                </a:solidFill>
                <a:latin typeface="Arial"/>
                <a:cs typeface="Arial"/>
              </a:defRPr>
            </a:lvl1pPr>
          </a:lstStyle>
          <a:p>
            <a:fld id="{4830669D-ED13-ED4D-9A25-2DEA32B216BC}"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Mitutoyo copy.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38615" y="6285792"/>
            <a:ext cx="1973622" cy="475425"/>
          </a:xfrm>
          <a:prstGeom prst="rect">
            <a:avLst/>
          </a:prstGeom>
        </p:spPr>
      </p:pic>
      <p:pic>
        <p:nvPicPr>
          <p:cNvPr id="5" name="Picture 4"/>
          <p:cNvPicPr>
            <a:picLocks noChangeAspect="1"/>
          </p:cNvPicPr>
          <p:nvPr userDrawn="1"/>
        </p:nvPicPr>
        <p:blipFill>
          <a:blip r:embed="rId14"/>
          <a:stretch>
            <a:fillRect/>
          </a:stretch>
        </p:blipFill>
        <p:spPr>
          <a:xfrm>
            <a:off x="1" y="1"/>
            <a:ext cx="12192000" cy="1366971"/>
          </a:xfrm>
          <a:prstGeom prst="rect">
            <a:avLst/>
          </a:prstGeom>
        </p:spPr>
      </p:pic>
    </p:spTree>
    <p:extLst>
      <p:ext uri="{BB962C8B-B14F-4D97-AF65-F5344CB8AC3E}">
        <p14:creationId xmlns:p14="http://schemas.microsoft.com/office/powerpoint/2010/main" val="27515945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10" name="TextBox 1"/>
          <p:cNvSpPr txBox="1">
            <a:spLocks noChangeArrowheads="1"/>
          </p:cNvSpPr>
          <p:nvPr/>
        </p:nvSpPr>
        <p:spPr bwMode="auto">
          <a:xfrm>
            <a:off x="3558682" y="1612054"/>
            <a:ext cx="5257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smtClean="0"/>
              <a:t>Data Management &amp; </a:t>
            </a:r>
            <a:endParaRPr lang="en-US" altLang="en-US" sz="3600" dirty="0"/>
          </a:p>
          <a:p>
            <a:pPr algn="ctr" eaLnBrk="1" hangingPunct="1">
              <a:spcBef>
                <a:spcPct val="0"/>
              </a:spcBef>
              <a:buFontTx/>
              <a:buNone/>
            </a:pPr>
            <a:r>
              <a:rPr lang="en-US" altLang="en-US" sz="3600" dirty="0"/>
              <a:t>MeasurLink SPC </a:t>
            </a:r>
            <a:r>
              <a:rPr lang="en-US" altLang="en-US" sz="3600" dirty="0" smtClean="0"/>
              <a:t>Software</a:t>
            </a:r>
            <a:endParaRPr lang="en-US" altLang="en-US" sz="3600" dirty="0"/>
          </a:p>
        </p:txBody>
      </p:sp>
      <p:grpSp>
        <p:nvGrpSpPr>
          <p:cNvPr id="11" name="Group 10"/>
          <p:cNvGrpSpPr/>
          <p:nvPr/>
        </p:nvGrpSpPr>
        <p:grpSpPr>
          <a:xfrm>
            <a:off x="245700" y="5818301"/>
            <a:ext cx="2362200" cy="851935"/>
            <a:chOff x="2388391" y="2004008"/>
            <a:chExt cx="4162425" cy="1501192"/>
          </a:xfrm>
        </p:grpSpPr>
        <p:pic>
          <p:nvPicPr>
            <p:cNvPr id="12"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3"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4"/>
          <a:stretch>
            <a:fillRect/>
          </a:stretch>
        </p:blipFill>
        <p:spPr>
          <a:xfrm>
            <a:off x="3978812" y="3055702"/>
            <a:ext cx="4417541" cy="3179953"/>
          </a:xfrm>
          <a:prstGeom prst="rect">
            <a:avLst/>
          </a:prstGeom>
        </p:spPr>
      </p:pic>
    </p:spTree>
    <p:extLst>
      <p:ext uri="{BB962C8B-B14F-4D97-AF65-F5344CB8AC3E}">
        <p14:creationId xmlns:p14="http://schemas.microsoft.com/office/powerpoint/2010/main" val="2785219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358284" y="1520818"/>
            <a:ext cx="11505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t>U-WAVE is a wireless system that connects a gage with SPC Output to a PC through a USB connection: </a:t>
            </a:r>
          </a:p>
        </p:txBody>
      </p:sp>
      <p:sp>
        <p:nvSpPr>
          <p:cNvPr id="10" name="TextBox 9"/>
          <p:cNvSpPr txBox="1"/>
          <p:nvPr/>
        </p:nvSpPr>
        <p:spPr>
          <a:xfrm>
            <a:off x="2909986" y="4897176"/>
            <a:ext cx="6555196" cy="1938992"/>
          </a:xfrm>
          <a:prstGeom prst="rect">
            <a:avLst/>
          </a:prstGeom>
          <a:noFill/>
        </p:spPr>
        <p:txBody>
          <a:bodyPr wrap="square">
            <a:spAutoFit/>
          </a:bodyPr>
          <a:lstStyle/>
          <a:p>
            <a:pPr eaLnBrk="1" hangingPunct="1">
              <a:defRPr/>
            </a:pPr>
            <a:r>
              <a:rPr lang="en-US" sz="2000" dirty="0"/>
              <a:t>Features:</a:t>
            </a:r>
          </a:p>
          <a:p>
            <a:pPr marL="457200" indent="-457200">
              <a:buFont typeface="Arial" pitchFamily="34" charset="0"/>
              <a:buChar char="•"/>
              <a:defRPr/>
            </a:pPr>
            <a:r>
              <a:rPr lang="en-US" sz="2000" dirty="0"/>
              <a:t>2.4 GHz wireless with a 60ft range.</a:t>
            </a:r>
          </a:p>
          <a:p>
            <a:pPr marL="457200" indent="-457200">
              <a:buFont typeface="Arial" pitchFamily="34" charset="0"/>
              <a:buChar char="•"/>
              <a:defRPr/>
            </a:pPr>
            <a:r>
              <a:rPr lang="en-US" sz="2000" dirty="0"/>
              <a:t>HID compatible (Keyboard Entry) and Serial(VCP).</a:t>
            </a:r>
          </a:p>
          <a:p>
            <a:pPr marL="457200" indent="-457200">
              <a:buFont typeface="Arial" pitchFamily="34" charset="0"/>
              <a:buChar char="•"/>
              <a:defRPr/>
            </a:pPr>
            <a:r>
              <a:rPr lang="en-US" sz="2000" dirty="0"/>
              <a:t>Supports Mitutoyo Digimatic Type A, B, C, D, E, F, G. </a:t>
            </a:r>
          </a:p>
          <a:p>
            <a:pPr marL="457200" indent="-457200">
              <a:buFont typeface="Arial" pitchFamily="34" charset="0"/>
              <a:buChar char="•"/>
              <a:defRPr/>
            </a:pPr>
            <a:r>
              <a:rPr lang="en-US" sz="2000" dirty="0"/>
              <a:t>Select Cables Support SPC Footswitch.</a:t>
            </a:r>
          </a:p>
          <a:p>
            <a:pPr marL="457200" indent="-457200">
              <a:buFont typeface="Arial" pitchFamily="34" charset="0"/>
              <a:buChar char="•"/>
              <a:defRPr/>
            </a:pPr>
            <a:r>
              <a:rPr lang="en-US" sz="2000" dirty="0"/>
              <a:t>Includes U-WAVEPAK Setup Software</a:t>
            </a:r>
            <a:r>
              <a:rPr lang="en-US" sz="2000" dirty="0" smtClean="0"/>
              <a:t>.</a:t>
            </a:r>
            <a:endParaRPr lang="en-US" sz="2000" dirty="0"/>
          </a:p>
        </p:txBody>
      </p:sp>
      <p:pic>
        <p:nvPicPr>
          <p:cNvPr id="1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4403" y="2019681"/>
            <a:ext cx="8486362" cy="287749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U-WAVE Product Description: </a:t>
            </a:r>
          </a:p>
        </p:txBody>
      </p:sp>
    </p:spTree>
    <p:extLst>
      <p:ext uri="{BB962C8B-B14F-4D97-AF65-F5344CB8AC3E}">
        <p14:creationId xmlns:p14="http://schemas.microsoft.com/office/powerpoint/2010/main" val="3266302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p:cNvSpPr txBox="1">
            <a:spLocks noChangeArrowheads="1"/>
          </p:cNvSpPr>
          <p:nvPr/>
        </p:nvSpPr>
        <p:spPr bwMode="auto">
          <a:xfrm>
            <a:off x="297320" y="2627331"/>
            <a:ext cx="672301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T</a:t>
            </a:r>
            <a:r>
              <a:rPr lang="en-US" altLang="en-US" sz="2000" dirty="0" smtClean="0"/>
              <a:t>he </a:t>
            </a:r>
            <a:r>
              <a:rPr lang="en-US" altLang="en-US" sz="2000" dirty="0"/>
              <a:t>Caliper is sending data directly to Excel each time the Data Button is pressed</a:t>
            </a:r>
            <a:r>
              <a:rPr lang="en-US" altLang="en-US" sz="2000" dirty="0" smtClean="0"/>
              <a:t>.</a:t>
            </a:r>
          </a:p>
          <a:p>
            <a:pPr eaLnBrk="1" hangingPunct="1">
              <a:spcBef>
                <a:spcPct val="0"/>
              </a:spcBef>
              <a:buFontTx/>
              <a:buNone/>
              <a:defRPr/>
            </a:pPr>
            <a:endParaRPr lang="en-US" altLang="en-US" sz="2000" dirty="0"/>
          </a:p>
          <a:p>
            <a:pPr marL="457200" indent="-457200" eaLnBrk="1" hangingPunct="1">
              <a:spcBef>
                <a:spcPct val="0"/>
              </a:spcBef>
              <a:defRPr/>
            </a:pPr>
            <a:r>
              <a:rPr lang="en-US" altLang="en-US" sz="2000" dirty="0"/>
              <a:t>552-314-10		Digimatic Carbon Fiber Caliper</a:t>
            </a:r>
          </a:p>
          <a:p>
            <a:pPr marL="457200" indent="-457200" eaLnBrk="1" hangingPunct="1">
              <a:spcBef>
                <a:spcPct val="0"/>
              </a:spcBef>
              <a:defRPr/>
            </a:pPr>
            <a:r>
              <a:rPr lang="en-US" altLang="en-US" sz="2000" dirty="0"/>
              <a:t>02AZD790A 	U-WAVE Cable Type B</a:t>
            </a:r>
          </a:p>
          <a:p>
            <a:pPr marL="457200" indent="-457200" eaLnBrk="1" hangingPunct="1">
              <a:spcBef>
                <a:spcPct val="0"/>
              </a:spcBef>
              <a:defRPr/>
            </a:pPr>
            <a:r>
              <a:rPr lang="en-US" altLang="en-US" sz="2000" dirty="0"/>
              <a:t>02AZD730D	 	U-WAVE-T Transmitter IP67</a:t>
            </a:r>
          </a:p>
          <a:p>
            <a:pPr marL="457200" indent="-457200" eaLnBrk="1" hangingPunct="1">
              <a:spcBef>
                <a:spcPct val="0"/>
              </a:spcBef>
              <a:defRPr/>
            </a:pPr>
            <a:r>
              <a:rPr lang="en-US" altLang="en-US" sz="2000" dirty="0"/>
              <a:t>02AZD810D		U-WAVE-R Receiver </a:t>
            </a:r>
            <a:r>
              <a:rPr lang="en-US" altLang="en-US" sz="1600" dirty="0"/>
              <a:t>(includes U-WAVEPAK </a:t>
            </a:r>
            <a:r>
              <a:rPr lang="en-US" altLang="en-US" sz="1600" dirty="0" smtClean="0"/>
              <a:t>				and </a:t>
            </a:r>
            <a:r>
              <a:rPr lang="en-US" altLang="en-US" sz="1600" dirty="0"/>
              <a:t>USB Cable)</a:t>
            </a:r>
          </a:p>
          <a:p>
            <a:pPr marL="457200" indent="-457200" eaLnBrk="1" hangingPunct="1">
              <a:spcBef>
                <a:spcPct val="0"/>
              </a:spcBef>
              <a:defRPr/>
            </a:pPr>
            <a:r>
              <a:rPr lang="en-US" altLang="en-US" sz="2000" dirty="0"/>
              <a:t>Laptop with Excel.</a:t>
            </a:r>
          </a:p>
        </p:txBody>
      </p:sp>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319" y="2447109"/>
            <a:ext cx="4798113" cy="316121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U-WAVE Application Example : </a:t>
            </a:r>
          </a:p>
        </p:txBody>
      </p:sp>
    </p:spTree>
    <p:extLst>
      <p:ext uri="{BB962C8B-B14F-4D97-AF65-F5344CB8AC3E}">
        <p14:creationId xmlns:p14="http://schemas.microsoft.com/office/powerpoint/2010/main" val="615991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ChangeArrowheads="1"/>
          </p:cNvSpPr>
          <p:nvPr/>
        </p:nvSpPr>
        <p:spPr bwMode="auto">
          <a:xfrm>
            <a:off x="358284" y="1748783"/>
            <a:ext cx="1154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000" dirty="0"/>
              <a:t>The USB Multiplexer is a device that connects multiple gages with SPC Output directly to a PC through a USB or RS232 connection: </a:t>
            </a:r>
          </a:p>
        </p:txBody>
      </p:sp>
      <p:sp>
        <p:nvSpPr>
          <p:cNvPr id="15" name="TextBox 14"/>
          <p:cNvSpPr txBox="1"/>
          <p:nvPr/>
        </p:nvSpPr>
        <p:spPr>
          <a:xfrm>
            <a:off x="272595" y="3009069"/>
            <a:ext cx="6154331" cy="2862322"/>
          </a:xfrm>
          <a:prstGeom prst="rect">
            <a:avLst/>
          </a:prstGeom>
          <a:noFill/>
        </p:spPr>
        <p:txBody>
          <a:bodyPr wrap="square">
            <a:spAutoFit/>
          </a:bodyPr>
          <a:lstStyle/>
          <a:p>
            <a:pPr eaLnBrk="1" hangingPunct="1">
              <a:defRPr/>
            </a:pPr>
            <a:r>
              <a:rPr lang="en-US" sz="2000" dirty="0"/>
              <a:t>Features:</a:t>
            </a:r>
          </a:p>
          <a:p>
            <a:pPr marL="457200" indent="-457200">
              <a:buFont typeface="Arial" pitchFamily="34" charset="0"/>
              <a:buChar char="•"/>
              <a:defRPr/>
            </a:pPr>
            <a:r>
              <a:rPr lang="en-US" sz="2000" dirty="0"/>
              <a:t>HID compatible (Keyboard Entry) and Serial(VCP).</a:t>
            </a:r>
          </a:p>
          <a:p>
            <a:pPr marL="457200" indent="-457200">
              <a:buFont typeface="Arial" pitchFamily="34" charset="0"/>
              <a:buChar char="•"/>
              <a:defRPr/>
            </a:pPr>
            <a:r>
              <a:rPr lang="en-US" sz="2000" dirty="0"/>
              <a:t>Excel </a:t>
            </a:r>
            <a:r>
              <a:rPr lang="en-US" sz="2000" dirty="0" smtClean="0"/>
              <a:t>Input</a:t>
            </a:r>
          </a:p>
          <a:p>
            <a:pPr marL="457200" indent="-457200">
              <a:buFont typeface="Arial" pitchFamily="34" charset="0"/>
              <a:buChar char="•"/>
              <a:defRPr/>
            </a:pPr>
            <a:r>
              <a:rPr lang="en-US" sz="2000" dirty="0" smtClean="0"/>
              <a:t>Firmware functions: Max, Min, TIR, Data Stream, Global Data Request, etc.</a:t>
            </a:r>
            <a:endParaRPr lang="en-US" sz="2000" dirty="0"/>
          </a:p>
          <a:p>
            <a:pPr marL="457200" indent="-457200">
              <a:buFont typeface="Arial" pitchFamily="34" charset="0"/>
              <a:buChar char="•"/>
              <a:defRPr/>
            </a:pPr>
            <a:r>
              <a:rPr lang="en-US" sz="2000" dirty="0"/>
              <a:t>Supports Mitutoyo Digimatic Type D.</a:t>
            </a:r>
          </a:p>
          <a:p>
            <a:pPr marL="457200" indent="-457200">
              <a:buFont typeface="Arial" pitchFamily="34" charset="0"/>
              <a:buChar char="•"/>
              <a:defRPr/>
            </a:pPr>
            <a:r>
              <a:rPr lang="en-US" sz="2000" dirty="0"/>
              <a:t>Can be connected to other MIG’s by RS232.</a:t>
            </a:r>
          </a:p>
          <a:p>
            <a:pPr marL="457200" indent="-457200">
              <a:buFont typeface="Arial" pitchFamily="34" charset="0"/>
              <a:buChar char="•"/>
              <a:defRPr/>
            </a:pPr>
            <a:r>
              <a:rPr lang="en-US" sz="2000" dirty="0"/>
              <a:t>Includes RS-232 Cable, USB Cable, CD with </a:t>
            </a:r>
            <a:r>
              <a:rPr lang="en-US" sz="2000" dirty="0" smtClean="0"/>
              <a:t>Drivers </a:t>
            </a:r>
            <a:r>
              <a:rPr lang="en-US" sz="2000" dirty="0"/>
              <a:t>and AC Adapter</a:t>
            </a:r>
            <a:r>
              <a:rPr lang="en-US" sz="2000" dirty="0" smtClean="0"/>
              <a:t>.</a:t>
            </a:r>
            <a:endParaRPr lang="en-US" sz="2000" dirty="0"/>
          </a:p>
        </p:txBody>
      </p:sp>
      <p:pic>
        <p:nvPicPr>
          <p:cNvPr id="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6139" y="2612572"/>
            <a:ext cx="5575133" cy="3537494"/>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358284" y="387354"/>
            <a:ext cx="57115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USB Multiplexer Product Description: </a:t>
            </a:r>
          </a:p>
        </p:txBody>
      </p:sp>
    </p:spTree>
    <p:extLst>
      <p:ext uri="{BB962C8B-B14F-4D97-AF65-F5344CB8AC3E}">
        <p14:creationId xmlns:p14="http://schemas.microsoft.com/office/powerpoint/2010/main" val="784737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358284" y="2753556"/>
            <a:ext cx="64169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T</a:t>
            </a:r>
            <a:r>
              <a:rPr lang="en-US" altLang="en-US" sz="2000" dirty="0" smtClean="0"/>
              <a:t>he </a:t>
            </a:r>
            <a:r>
              <a:rPr lang="en-US" altLang="en-US" sz="2000" dirty="0"/>
              <a:t>Micrometer is sending data directly to Excel each time the Data Button is pressed</a:t>
            </a:r>
            <a:r>
              <a:rPr lang="en-US" altLang="en-US" sz="2000" dirty="0" smtClean="0"/>
              <a:t>.</a:t>
            </a:r>
          </a:p>
          <a:p>
            <a:pPr eaLnBrk="1" hangingPunct="1">
              <a:spcBef>
                <a:spcPct val="0"/>
              </a:spcBef>
              <a:buFontTx/>
              <a:buNone/>
              <a:defRPr/>
            </a:pPr>
            <a:endParaRPr lang="en-US" altLang="en-US" sz="2000" dirty="0"/>
          </a:p>
          <a:p>
            <a:pPr marL="457200" indent="-457200" eaLnBrk="1" hangingPunct="1">
              <a:spcBef>
                <a:spcPct val="0"/>
              </a:spcBef>
              <a:defRPr/>
            </a:pPr>
            <a:r>
              <a:rPr lang="en-US" altLang="en-US" sz="2000" dirty="0"/>
              <a:t>293-330 			0-1” Coolant Proof Micrometer.</a:t>
            </a:r>
          </a:p>
          <a:p>
            <a:pPr marL="457200" indent="-457200" eaLnBrk="1" hangingPunct="1">
              <a:spcBef>
                <a:spcPct val="0"/>
              </a:spcBef>
              <a:defRPr/>
            </a:pPr>
            <a:r>
              <a:rPr lang="en-US" altLang="en-US" sz="2000" dirty="0"/>
              <a:t>05CZA662 		SPC Connecting Cable Type B 1m.</a:t>
            </a:r>
          </a:p>
          <a:p>
            <a:pPr marL="457200" indent="-457200" eaLnBrk="1" hangingPunct="1">
              <a:spcBef>
                <a:spcPct val="0"/>
              </a:spcBef>
              <a:defRPr/>
            </a:pPr>
            <a:r>
              <a:rPr lang="en-US" altLang="en-US" sz="2000" dirty="0"/>
              <a:t>64AAB387		MIG-4USB USB Multiplexer </a:t>
            </a:r>
            <a:r>
              <a:rPr lang="en-US" altLang="en-US" sz="1600" dirty="0" smtClean="0"/>
              <a:t>(includes 				USB </a:t>
            </a:r>
            <a:r>
              <a:rPr lang="en-US" altLang="en-US" sz="1600" dirty="0"/>
              <a:t>cable </a:t>
            </a:r>
            <a:r>
              <a:rPr lang="en-US" altLang="en-US" sz="1600" dirty="0" smtClean="0"/>
              <a:t>and </a:t>
            </a:r>
            <a:r>
              <a:rPr lang="en-US" altLang="en-US" sz="1600" dirty="0"/>
              <a:t>AC adapter</a:t>
            </a:r>
            <a:r>
              <a:rPr lang="en-US" altLang="en-US" sz="1600" dirty="0" smtClean="0"/>
              <a:t>.)</a:t>
            </a:r>
            <a:endParaRPr lang="en-US" altLang="en-US" sz="1600" dirty="0"/>
          </a:p>
          <a:p>
            <a:pPr marL="457200" indent="-457200" eaLnBrk="1" hangingPunct="1">
              <a:spcBef>
                <a:spcPct val="0"/>
              </a:spcBef>
              <a:defRPr/>
            </a:pPr>
            <a:r>
              <a:rPr lang="en-US" altLang="en-US" sz="2000" dirty="0"/>
              <a:t>PC with Excel.</a:t>
            </a: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3987" y="2268589"/>
            <a:ext cx="4775451" cy="353132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p:nvSpPr>
        <p:spPr bwMode="auto">
          <a:xfrm>
            <a:off x="358284" y="387354"/>
            <a:ext cx="613831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fr-FR" altLang="en-US" sz="2600" dirty="0">
                <a:solidFill>
                  <a:schemeClr val="bg1"/>
                </a:solidFill>
              </a:rPr>
              <a:t>USB Multiplexer Application Example #1 : </a:t>
            </a:r>
          </a:p>
        </p:txBody>
      </p:sp>
    </p:spTree>
    <p:extLst>
      <p:ext uri="{BB962C8B-B14F-4D97-AF65-F5344CB8AC3E}">
        <p14:creationId xmlns:p14="http://schemas.microsoft.com/office/powerpoint/2010/main" val="2795377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358283" y="2155400"/>
            <a:ext cx="57812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T</a:t>
            </a:r>
            <a:r>
              <a:rPr lang="en-US" altLang="en-US" sz="2000" dirty="0" smtClean="0"/>
              <a:t>he </a:t>
            </a:r>
            <a:r>
              <a:rPr lang="en-US" altLang="en-US" sz="2000" dirty="0"/>
              <a:t>four Digimatic Indicators are sending TIR data directly to Excel.  </a:t>
            </a:r>
          </a:p>
          <a:p>
            <a:pPr marL="457200" indent="-457200" eaLnBrk="1" hangingPunct="1">
              <a:spcBef>
                <a:spcPct val="0"/>
              </a:spcBef>
              <a:defRPr/>
            </a:pPr>
            <a:r>
              <a:rPr lang="en-US" altLang="en-US" sz="2000" dirty="0"/>
              <a:t>293-330 			Indicator(qty. 4</a:t>
            </a:r>
            <a:r>
              <a:rPr lang="en-US" altLang="en-US" sz="2000" dirty="0" smtClean="0"/>
              <a:t>)</a:t>
            </a:r>
            <a:endParaRPr lang="en-US" altLang="en-US" sz="2000" dirty="0"/>
          </a:p>
          <a:p>
            <a:pPr marL="457200" indent="-457200" eaLnBrk="1" hangingPunct="1">
              <a:spcBef>
                <a:spcPct val="0"/>
              </a:spcBef>
              <a:defRPr/>
            </a:pPr>
            <a:r>
              <a:rPr lang="en-US" altLang="en-US" sz="2000" dirty="0"/>
              <a:t>05CZA662 		SPC </a:t>
            </a:r>
            <a:r>
              <a:rPr lang="en-US" altLang="en-US" sz="2000" dirty="0" smtClean="0"/>
              <a:t>Cable </a:t>
            </a:r>
            <a:r>
              <a:rPr lang="en-US" altLang="en-US" sz="2000" dirty="0"/>
              <a:t>Type F(qty. 4</a:t>
            </a:r>
            <a:r>
              <a:rPr lang="en-US" altLang="en-US" sz="2000" dirty="0" smtClean="0"/>
              <a:t>)</a:t>
            </a:r>
          </a:p>
          <a:p>
            <a:pPr marL="457200" indent="-457200" eaLnBrk="1" hangingPunct="1">
              <a:spcBef>
                <a:spcPct val="0"/>
              </a:spcBef>
              <a:defRPr/>
            </a:pPr>
            <a:r>
              <a:rPr lang="en-US" altLang="en-US" sz="2000" dirty="0" smtClean="0"/>
              <a:t>64AAB387</a:t>
            </a:r>
            <a:r>
              <a:rPr lang="en-US" altLang="en-US" sz="2000" dirty="0"/>
              <a:t>		MIG-4USB USB Multiplexer </a:t>
            </a:r>
            <a:endParaRPr lang="en-US" altLang="en-US" sz="2000" dirty="0" smtClean="0"/>
          </a:p>
          <a:p>
            <a:pPr marL="457200" indent="-457200" eaLnBrk="1" hangingPunct="1">
              <a:spcBef>
                <a:spcPct val="0"/>
              </a:spcBef>
              <a:defRPr/>
            </a:pPr>
            <a:r>
              <a:rPr lang="en-US" altLang="en-US" sz="2000" dirty="0" smtClean="0"/>
              <a:t>937179T </a:t>
            </a:r>
            <a:r>
              <a:rPr lang="en-US" altLang="en-US" sz="2000" dirty="0"/>
              <a:t>		SPC Footswitch</a:t>
            </a:r>
          </a:p>
          <a:p>
            <a:pPr marL="457200" indent="-457200" eaLnBrk="1" hangingPunct="1">
              <a:spcBef>
                <a:spcPct val="0"/>
              </a:spcBef>
              <a:defRPr/>
            </a:pPr>
            <a:r>
              <a:rPr lang="en-US" altLang="en-US" sz="2000" dirty="0"/>
              <a:t>PC with Excel.</a:t>
            </a:r>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9211" y="2183209"/>
            <a:ext cx="5834350" cy="382236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358283" y="4989913"/>
            <a:ext cx="5607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000" dirty="0"/>
              <a:t>The part is loaded and the Footswitch is pressed.  The part is rotated around its centerline a complete revolution and then the Footswitch is pressed again.</a:t>
            </a:r>
          </a:p>
        </p:txBody>
      </p:sp>
      <p:sp>
        <p:nvSpPr>
          <p:cNvPr id="9" name="TextBox 1"/>
          <p:cNvSpPr txBox="1">
            <a:spLocks noChangeArrowheads="1"/>
          </p:cNvSpPr>
          <p:nvPr/>
        </p:nvSpPr>
        <p:spPr bwMode="auto">
          <a:xfrm>
            <a:off x="358283" y="387354"/>
            <a:ext cx="61905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fr-FR" altLang="en-US" sz="2600" dirty="0">
                <a:solidFill>
                  <a:schemeClr val="bg1"/>
                </a:solidFill>
              </a:rPr>
              <a:t>USB Multiplexer Application Example #2 : </a:t>
            </a:r>
          </a:p>
        </p:txBody>
      </p:sp>
    </p:spTree>
    <p:extLst>
      <p:ext uri="{BB962C8B-B14F-4D97-AF65-F5344CB8AC3E}">
        <p14:creationId xmlns:p14="http://schemas.microsoft.com/office/powerpoint/2010/main" val="1996975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3018735"/>
            <a:ext cx="6400800" cy="467020"/>
          </a:xfrm>
        </p:spPr>
        <p:txBody>
          <a:bodyPr>
            <a:normAutofit/>
          </a:bodyPr>
          <a:lstStyle/>
          <a:p>
            <a:r>
              <a:rPr lang="en-US" sz="2000" baseline="30000" dirty="0">
                <a:solidFill>
                  <a:schemeClr val="bg1"/>
                </a:solidFill>
                <a:latin typeface="Arial"/>
                <a:cs typeface="Arial"/>
              </a:rPr>
              <a:t>February 5th, 2015</a:t>
            </a:r>
          </a:p>
        </p:txBody>
      </p:sp>
      <p:pic>
        <p:nvPicPr>
          <p:cNvPr id="11" name="Picture 6" descr="C:\Users\brownr\Documents\CTLab Chicago\images\MeasurLink graph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2978" y="2432560"/>
            <a:ext cx="6400800" cy="389172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45700" y="5818301"/>
            <a:ext cx="2362200" cy="851935"/>
            <a:chOff x="2388391" y="2004008"/>
            <a:chExt cx="4162425" cy="1501192"/>
          </a:xfrm>
        </p:grpSpPr>
        <p:pic>
          <p:nvPicPr>
            <p:cNvPr id="12"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3"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p:cNvSpPr txBox="1">
            <a:spLocks noChangeArrowheads="1"/>
          </p:cNvSpPr>
          <p:nvPr/>
        </p:nvSpPr>
        <p:spPr bwMode="auto">
          <a:xfrm>
            <a:off x="3558684" y="1786229"/>
            <a:ext cx="525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1" hangingPunct="1">
              <a:spcBef>
                <a:spcPct val="0"/>
              </a:spcBef>
              <a:buFontTx/>
              <a:buNone/>
            </a:pPr>
            <a:r>
              <a:rPr lang="en-US" altLang="en-US" sz="3600" dirty="0" smtClean="0">
                <a:solidFill>
                  <a:srgbClr val="C00000"/>
                </a:solidFill>
              </a:rPr>
              <a:t>MeasurLink </a:t>
            </a:r>
            <a:r>
              <a:rPr lang="en-US" altLang="en-US" sz="3600" dirty="0">
                <a:solidFill>
                  <a:srgbClr val="C00000"/>
                </a:solidFill>
              </a:rPr>
              <a:t>SPC Software</a:t>
            </a:r>
          </a:p>
        </p:txBody>
      </p:sp>
    </p:spTree>
    <p:extLst>
      <p:ext uri="{BB962C8B-B14F-4D97-AF65-F5344CB8AC3E}">
        <p14:creationId xmlns:p14="http://schemas.microsoft.com/office/powerpoint/2010/main" val="1221744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2" name="TextBox 1"/>
          <p:cNvSpPr txBox="1"/>
          <p:nvPr/>
        </p:nvSpPr>
        <p:spPr>
          <a:xfrm>
            <a:off x="4071428" y="2713921"/>
            <a:ext cx="4232312" cy="3139321"/>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Data </a:t>
            </a:r>
            <a:r>
              <a:rPr lang="en-US" sz="2000" dirty="0"/>
              <a:t>Collection</a:t>
            </a:r>
          </a:p>
          <a:p>
            <a:pPr marL="285750" indent="-285750">
              <a:buFont typeface="Arial" panose="020B0604020202020204" pitchFamily="34" charset="0"/>
              <a:buChar char="•"/>
            </a:pPr>
            <a:r>
              <a:rPr lang="en-US" sz="2000" dirty="0"/>
              <a:t>Variables/Attributes</a:t>
            </a:r>
          </a:p>
          <a:p>
            <a:pPr marL="285750" indent="-285750">
              <a:buFont typeface="Arial" panose="020B0604020202020204" pitchFamily="34" charset="0"/>
              <a:buChar char="•"/>
            </a:pPr>
            <a:r>
              <a:rPr lang="en-US" sz="2000" dirty="0"/>
              <a:t>Serial Number</a:t>
            </a:r>
          </a:p>
          <a:p>
            <a:pPr marL="285750" indent="-285750">
              <a:buFont typeface="Arial" panose="020B0604020202020204" pitchFamily="34" charset="0"/>
              <a:buChar char="•"/>
            </a:pPr>
            <a:r>
              <a:rPr lang="en-US" sz="2000" dirty="0"/>
              <a:t>Traceability</a:t>
            </a:r>
          </a:p>
          <a:p>
            <a:pPr marL="285750" indent="-285750">
              <a:buFont typeface="Arial" panose="020B0604020202020204" pitchFamily="34" charset="0"/>
              <a:buChar char="•"/>
            </a:pPr>
            <a:r>
              <a:rPr lang="en-US" sz="2000" dirty="0"/>
              <a:t>Assignable Cause/Corrective Action</a:t>
            </a:r>
          </a:p>
          <a:p>
            <a:pPr marL="285750" indent="-285750">
              <a:buFont typeface="Arial" panose="020B0604020202020204" pitchFamily="34" charset="0"/>
              <a:buChar char="•"/>
            </a:pPr>
            <a:r>
              <a:rPr lang="en-US" sz="2000" dirty="0" smtClean="0"/>
              <a:t>Real Time Statistical </a:t>
            </a:r>
            <a:r>
              <a:rPr lang="en-US" sz="2000" dirty="0"/>
              <a:t>Process Control</a:t>
            </a:r>
          </a:p>
          <a:p>
            <a:pPr marL="285750" indent="-285750">
              <a:buFont typeface="Arial" panose="020B0604020202020204" pitchFamily="34" charset="0"/>
              <a:buChar char="•"/>
            </a:pPr>
            <a:r>
              <a:rPr lang="en-US" sz="2000" dirty="0"/>
              <a:t>Reports</a:t>
            </a:r>
          </a:p>
          <a:p>
            <a:pPr marL="285750" indent="-285750">
              <a:buFont typeface="Arial" panose="020B0604020202020204" pitchFamily="34" charset="0"/>
              <a:buChar char="•"/>
            </a:pPr>
            <a:r>
              <a:rPr lang="en-US" sz="2000" dirty="0"/>
              <a:t>Data </a:t>
            </a:r>
            <a:r>
              <a:rPr lang="en-US" sz="2000" dirty="0" smtClean="0"/>
              <a:t>Export</a:t>
            </a:r>
          </a:p>
          <a:p>
            <a:pPr marL="285750" indent="-285750">
              <a:buFont typeface="Arial" panose="020B0604020202020204" pitchFamily="34" charset="0"/>
              <a:buChar char="•"/>
            </a:pPr>
            <a:r>
              <a:rPr lang="en-US" sz="2000" dirty="0" smtClean="0"/>
              <a:t>Data Retention</a:t>
            </a:r>
            <a:endParaRPr lang="en-US" sz="2000" dirty="0"/>
          </a:p>
          <a:p>
            <a:pPr marL="285750" indent="-285750">
              <a:buFont typeface="Arial" panose="020B0604020202020204" pitchFamily="34" charset="0"/>
              <a:buChar char="•"/>
            </a:pP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smtClean="0">
                <a:solidFill>
                  <a:schemeClr val="bg1"/>
                </a:solidFill>
              </a:rPr>
              <a:t>Benefits and Capabilities:</a:t>
            </a:r>
            <a:endParaRPr lang="en-US" altLang="en-US" sz="2600" dirty="0">
              <a:solidFill>
                <a:schemeClr val="bg1"/>
              </a:solidFill>
            </a:endParaRPr>
          </a:p>
        </p:txBody>
      </p:sp>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0830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5700" y="5818301"/>
            <a:ext cx="2362200" cy="851935"/>
            <a:chOff x="2388391" y="2004008"/>
            <a:chExt cx="4162425" cy="1501192"/>
          </a:xfrm>
        </p:grpSpPr>
        <p:pic>
          <p:nvPicPr>
            <p:cNvPr id="7"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9"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2" name="Picture 1"/>
          <p:cNvPicPr>
            <a:picLocks noChangeAspect="1"/>
          </p:cNvPicPr>
          <p:nvPr/>
        </p:nvPicPr>
        <p:blipFill>
          <a:blip r:embed="rId4"/>
          <a:stretch>
            <a:fillRect/>
          </a:stretch>
        </p:blipFill>
        <p:spPr>
          <a:xfrm>
            <a:off x="1905588" y="1482960"/>
            <a:ext cx="8724678" cy="4725867"/>
          </a:xfrm>
          <a:prstGeom prst="rect">
            <a:avLst/>
          </a:prstGeom>
        </p:spPr>
      </p:pic>
      <p:sp>
        <p:nvSpPr>
          <p:cNvPr id="8" name="TextBox 7"/>
          <p:cNvSpPr txBox="1"/>
          <p:nvPr/>
        </p:nvSpPr>
        <p:spPr>
          <a:xfrm>
            <a:off x="1905588" y="6377706"/>
            <a:ext cx="8563990" cy="677108"/>
          </a:xfrm>
          <a:prstGeom prst="rect">
            <a:avLst/>
          </a:prstGeom>
          <a:noFill/>
        </p:spPr>
        <p:txBody>
          <a:bodyPr wrap="square" rtlCol="0">
            <a:spAutoFit/>
          </a:bodyPr>
          <a:lstStyle/>
          <a:p>
            <a:pPr algn="ctr"/>
            <a:r>
              <a:rPr lang="en-US" sz="2000" dirty="0"/>
              <a:t>Routines guide the operator through the measurement of the part.</a:t>
            </a:r>
          </a:p>
          <a:p>
            <a:pPr marL="285750" indent="-285750" algn="ctr">
              <a:buFont typeface="Arial" panose="020B0604020202020204" pitchFamily="34" charset="0"/>
              <a:buChar char="•"/>
            </a:pPr>
            <a:endParaRPr lang="en-US" dirty="0"/>
          </a:p>
        </p:txBody>
      </p:sp>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600" dirty="0" smtClean="0">
                <a:solidFill>
                  <a:schemeClr val="bg1"/>
                </a:solidFill>
              </a:rPr>
              <a:t>Inspection Routines: </a:t>
            </a:r>
            <a:endParaRPr lang="en-US" altLang="en-US" sz="2600" dirty="0">
              <a:solidFill>
                <a:schemeClr val="bg1"/>
              </a:solidFill>
            </a:endParaRPr>
          </a:p>
        </p:txBody>
      </p:sp>
    </p:spTree>
    <p:extLst>
      <p:ext uri="{BB962C8B-B14F-4D97-AF65-F5344CB8AC3E}">
        <p14:creationId xmlns:p14="http://schemas.microsoft.com/office/powerpoint/2010/main" val="549333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5700" y="5818301"/>
            <a:ext cx="2362200" cy="851935"/>
            <a:chOff x="2388391" y="2004008"/>
            <a:chExt cx="4162425" cy="1501192"/>
          </a:xfrm>
        </p:grpSpPr>
        <p:pic>
          <p:nvPicPr>
            <p:cNvPr id="9"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0"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8" name="TextBox 7"/>
          <p:cNvSpPr txBox="1"/>
          <p:nvPr/>
        </p:nvSpPr>
        <p:spPr>
          <a:xfrm>
            <a:off x="2444436" y="6145307"/>
            <a:ext cx="7822194" cy="707886"/>
          </a:xfrm>
          <a:prstGeom prst="rect">
            <a:avLst/>
          </a:prstGeom>
          <a:noFill/>
        </p:spPr>
        <p:txBody>
          <a:bodyPr wrap="square" rtlCol="0">
            <a:spAutoFit/>
          </a:bodyPr>
          <a:lstStyle/>
          <a:p>
            <a:pPr algn="ctr"/>
            <a:r>
              <a:rPr lang="en-US" sz="2000" dirty="0"/>
              <a:t>The data for each part measured is retained in the database.  This data can generate a report, be exported or be retrieved at a later date</a:t>
            </a:r>
            <a:r>
              <a:rPr lang="en-US" sz="2000" dirty="0" smtClean="0"/>
              <a:t>.</a:t>
            </a:r>
            <a:endParaRPr lang="en-US" dirty="0"/>
          </a:p>
        </p:txBody>
      </p:sp>
      <p:pic>
        <p:nvPicPr>
          <p:cNvPr id="6" name="Picture 5"/>
          <p:cNvPicPr>
            <a:picLocks noChangeAspect="1"/>
          </p:cNvPicPr>
          <p:nvPr/>
        </p:nvPicPr>
        <p:blipFill>
          <a:blip r:embed="rId4"/>
          <a:stretch>
            <a:fillRect/>
          </a:stretch>
        </p:blipFill>
        <p:spPr>
          <a:xfrm>
            <a:off x="1795463" y="1420907"/>
            <a:ext cx="8601075" cy="4724400"/>
          </a:xfrm>
          <a:prstGeom prst="rect">
            <a:avLst/>
          </a:prstGeom>
        </p:spPr>
      </p:pic>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600" dirty="0" smtClean="0">
                <a:solidFill>
                  <a:schemeClr val="bg1"/>
                </a:solidFill>
              </a:rPr>
              <a:t>Data Retention: </a:t>
            </a:r>
            <a:endParaRPr lang="en-US" altLang="en-US" sz="2600" dirty="0">
              <a:solidFill>
                <a:schemeClr val="bg1"/>
              </a:solidFill>
            </a:endParaRPr>
          </a:p>
        </p:txBody>
      </p:sp>
    </p:spTree>
    <p:extLst>
      <p:ext uri="{BB962C8B-B14F-4D97-AF65-F5344CB8AC3E}">
        <p14:creationId xmlns:p14="http://schemas.microsoft.com/office/powerpoint/2010/main" val="4129811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6" name="Picture 5"/>
          <p:cNvPicPr>
            <a:picLocks noChangeAspect="1"/>
          </p:cNvPicPr>
          <p:nvPr/>
        </p:nvPicPr>
        <p:blipFill>
          <a:blip r:embed="rId2"/>
          <a:stretch>
            <a:fillRect/>
          </a:stretch>
        </p:blipFill>
        <p:spPr>
          <a:xfrm>
            <a:off x="5616084" y="1741807"/>
            <a:ext cx="6385058" cy="4402693"/>
          </a:xfrm>
          <a:prstGeom prst="rect">
            <a:avLst/>
          </a:prstGeom>
        </p:spPr>
      </p:pic>
      <p:sp>
        <p:nvSpPr>
          <p:cNvPr id="10" name="TextBox 9"/>
          <p:cNvSpPr txBox="1"/>
          <p:nvPr/>
        </p:nvSpPr>
        <p:spPr>
          <a:xfrm>
            <a:off x="262490" y="3281433"/>
            <a:ext cx="5048351" cy="1323439"/>
          </a:xfrm>
          <a:prstGeom prst="rect">
            <a:avLst/>
          </a:prstGeom>
          <a:noFill/>
        </p:spPr>
        <p:txBody>
          <a:bodyPr wrap="square" rtlCol="0">
            <a:spAutoFit/>
          </a:bodyPr>
          <a:lstStyle/>
          <a:p>
            <a:r>
              <a:rPr lang="en-US" sz="2000" dirty="0"/>
              <a:t>Variables:</a:t>
            </a:r>
          </a:p>
          <a:p>
            <a:pPr marL="285750" indent="-285750">
              <a:buFont typeface="Arial" panose="020B0604020202020204" pitchFamily="34" charset="0"/>
              <a:buChar char="•"/>
            </a:pPr>
            <a:r>
              <a:rPr lang="en-US" sz="2000" dirty="0"/>
              <a:t>Variables are usually measured with a gage and yield a number.</a:t>
            </a:r>
          </a:p>
          <a:p>
            <a:pPr marL="285750" indent="-285750">
              <a:buFont typeface="Arial" panose="020B0604020202020204" pitchFamily="34" charset="0"/>
              <a:buChar char="•"/>
            </a:pPr>
            <a:r>
              <a:rPr lang="en-US" sz="2000" dirty="0"/>
              <a:t>Diameter, length, Height, Width, etc</a:t>
            </a:r>
            <a:r>
              <a:rPr lang="en-US" sz="2000" dirty="0" smtClean="0"/>
              <a:t>.</a:t>
            </a:r>
            <a:endParaRPr lang="en-US" dirty="0"/>
          </a:p>
        </p:txBody>
      </p:sp>
      <p:sp>
        <p:nvSpPr>
          <p:cNvPr id="7"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Variable Data Collection:</a:t>
            </a:r>
          </a:p>
        </p:txBody>
      </p:sp>
      <p:grpSp>
        <p:nvGrpSpPr>
          <p:cNvPr id="8" name="Group 7"/>
          <p:cNvGrpSpPr/>
          <p:nvPr/>
        </p:nvGrpSpPr>
        <p:grpSpPr>
          <a:xfrm>
            <a:off x="245700" y="5827354"/>
            <a:ext cx="2362200" cy="851935"/>
            <a:chOff x="2388391" y="2004008"/>
            <a:chExt cx="4162425" cy="1501192"/>
          </a:xfrm>
        </p:grpSpPr>
        <p:pic>
          <p:nvPicPr>
            <p:cNvPr id="9"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1518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415034" y="2713921"/>
            <a:ext cx="75490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Electronic data collection allows the user of the gage to send the measurement displayed on the gage directly to a computer by simply pushing a data send button: </a:t>
            </a:r>
          </a:p>
          <a:p>
            <a:pPr marL="457200" indent="-457200" eaLnBrk="1" hangingPunct="1">
              <a:spcBef>
                <a:spcPct val="0"/>
              </a:spcBef>
              <a:defRPr/>
            </a:pPr>
            <a:r>
              <a:rPr lang="en-US" altLang="en-US" sz="2000" dirty="0"/>
              <a:t>Reduces the time required to measure and record data.</a:t>
            </a:r>
          </a:p>
          <a:p>
            <a:pPr marL="457200" indent="-457200" eaLnBrk="1" hangingPunct="1">
              <a:spcBef>
                <a:spcPct val="0"/>
              </a:spcBef>
              <a:defRPr/>
            </a:pPr>
            <a:r>
              <a:rPr lang="en-US" altLang="en-US" sz="2000" dirty="0"/>
              <a:t>Reduces errors in data such as transposing numbers and illegible handwriting.</a:t>
            </a:r>
          </a:p>
          <a:p>
            <a:pPr marL="457200" indent="-457200" eaLnBrk="1" hangingPunct="1">
              <a:spcBef>
                <a:spcPct val="0"/>
              </a:spcBef>
              <a:defRPr/>
            </a:pPr>
            <a:r>
              <a:rPr lang="en-US" altLang="en-US" sz="2000" dirty="0"/>
              <a:t>Increases ease of use by not having to put the gage down to pick up a pen and paper to record the </a:t>
            </a:r>
            <a:r>
              <a:rPr lang="en-US" altLang="en-US" sz="2000" dirty="0" smtClean="0"/>
              <a:t>data.</a:t>
            </a:r>
            <a:endParaRPr lang="en-US" altLang="en-US" sz="2000" dirty="0"/>
          </a:p>
        </p:txBody>
      </p:sp>
      <p:sp>
        <p:nvSpPr>
          <p:cNvPr id="10"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600" dirty="0">
                <a:solidFill>
                  <a:schemeClr val="bg1"/>
                </a:solidFill>
              </a:rPr>
              <a:t>Electronic Data Collection: </a:t>
            </a:r>
          </a:p>
        </p:txBody>
      </p:sp>
      <p:pic>
        <p:nvPicPr>
          <p:cNvPr id="2" name="Picture 1"/>
          <p:cNvPicPr>
            <a:picLocks noChangeAspect="1"/>
          </p:cNvPicPr>
          <p:nvPr/>
        </p:nvPicPr>
        <p:blipFill>
          <a:blip r:embed="rId2"/>
          <a:stretch>
            <a:fillRect/>
          </a:stretch>
        </p:blipFill>
        <p:spPr>
          <a:xfrm>
            <a:off x="8186057" y="2195717"/>
            <a:ext cx="3615403" cy="3668843"/>
          </a:xfrm>
          <a:prstGeom prst="rect">
            <a:avLst/>
          </a:prstGeom>
        </p:spPr>
      </p:pic>
    </p:spTree>
    <p:extLst>
      <p:ext uri="{BB962C8B-B14F-4D97-AF65-F5344CB8AC3E}">
        <p14:creationId xmlns:p14="http://schemas.microsoft.com/office/powerpoint/2010/main" val="1850017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6" name="Picture 5"/>
          <p:cNvPicPr>
            <a:picLocks noChangeAspect="1"/>
          </p:cNvPicPr>
          <p:nvPr/>
        </p:nvPicPr>
        <p:blipFill>
          <a:blip r:embed="rId2"/>
          <a:stretch>
            <a:fillRect/>
          </a:stretch>
        </p:blipFill>
        <p:spPr>
          <a:xfrm>
            <a:off x="7367451" y="1574422"/>
            <a:ext cx="4649433" cy="4554304"/>
          </a:xfrm>
          <a:prstGeom prst="rect">
            <a:avLst/>
          </a:prstGeom>
        </p:spPr>
      </p:pic>
      <p:sp>
        <p:nvSpPr>
          <p:cNvPr id="10" name="TextBox 9"/>
          <p:cNvSpPr txBox="1"/>
          <p:nvPr/>
        </p:nvSpPr>
        <p:spPr>
          <a:xfrm>
            <a:off x="358284" y="3189854"/>
            <a:ext cx="6887247" cy="1323439"/>
          </a:xfrm>
          <a:prstGeom prst="rect">
            <a:avLst/>
          </a:prstGeom>
          <a:noFill/>
        </p:spPr>
        <p:txBody>
          <a:bodyPr wrap="square" rtlCol="0">
            <a:spAutoFit/>
          </a:bodyPr>
          <a:lstStyle/>
          <a:p>
            <a:r>
              <a:rPr lang="en-US" sz="2000" dirty="0"/>
              <a:t>Attributes:</a:t>
            </a:r>
          </a:p>
          <a:p>
            <a:pPr marL="285750" indent="-285750">
              <a:buFont typeface="Arial" panose="020B0604020202020204" pitchFamily="34" charset="0"/>
              <a:buChar char="•"/>
            </a:pPr>
            <a:r>
              <a:rPr lang="en-US" sz="2000" dirty="0"/>
              <a:t>Attributes are checked visually or with Go/No Go gages and usually result in pass or fail.</a:t>
            </a:r>
          </a:p>
          <a:p>
            <a:pPr marL="285750" indent="-285750">
              <a:buFont typeface="Arial" panose="020B0604020202020204" pitchFamily="34" charset="0"/>
              <a:buChar char="•"/>
            </a:pPr>
            <a:r>
              <a:rPr lang="en-US" sz="2000" dirty="0"/>
              <a:t>Cracks, Damaged Threads, Hit Marks, etc</a:t>
            </a:r>
            <a:r>
              <a:rPr lang="en-US" sz="2000" dirty="0" smtClean="0"/>
              <a:t>.</a:t>
            </a:r>
            <a:endParaRPr lang="en-US" dirty="0"/>
          </a:p>
        </p:txBody>
      </p:sp>
      <p:sp>
        <p:nvSpPr>
          <p:cNvPr id="7"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Attribute Data Collection:</a:t>
            </a:r>
          </a:p>
        </p:txBody>
      </p:sp>
      <p:grpSp>
        <p:nvGrpSpPr>
          <p:cNvPr id="8" name="Group 7"/>
          <p:cNvGrpSpPr/>
          <p:nvPr/>
        </p:nvGrpSpPr>
        <p:grpSpPr>
          <a:xfrm>
            <a:off x="245700" y="5818301"/>
            <a:ext cx="2362200" cy="851935"/>
            <a:chOff x="2388391" y="2004008"/>
            <a:chExt cx="4162425" cy="1501192"/>
          </a:xfrm>
        </p:grpSpPr>
        <p:pic>
          <p:nvPicPr>
            <p:cNvPr id="9"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8963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8" name="Picture 7"/>
          <p:cNvPicPr>
            <a:picLocks noChangeAspect="1"/>
          </p:cNvPicPr>
          <p:nvPr/>
        </p:nvPicPr>
        <p:blipFill>
          <a:blip r:embed="rId2"/>
          <a:stretch>
            <a:fillRect/>
          </a:stretch>
        </p:blipFill>
        <p:spPr>
          <a:xfrm>
            <a:off x="5998255" y="2554501"/>
            <a:ext cx="5905500" cy="3286125"/>
          </a:xfrm>
          <a:prstGeom prst="rect">
            <a:avLst/>
          </a:prstGeom>
        </p:spPr>
      </p:pic>
      <p:sp>
        <p:nvSpPr>
          <p:cNvPr id="10" name="TextBox 9"/>
          <p:cNvSpPr txBox="1"/>
          <p:nvPr/>
        </p:nvSpPr>
        <p:spPr>
          <a:xfrm>
            <a:off x="588719" y="3551232"/>
            <a:ext cx="5306984" cy="1292662"/>
          </a:xfrm>
          <a:prstGeom prst="rect">
            <a:avLst/>
          </a:prstGeom>
          <a:noFill/>
        </p:spPr>
        <p:txBody>
          <a:bodyPr wrap="square" rtlCol="0">
            <a:spAutoFit/>
          </a:bodyPr>
          <a:lstStyle/>
          <a:p>
            <a:r>
              <a:rPr lang="en-US" sz="2000" dirty="0"/>
              <a:t>Serial Number:</a:t>
            </a:r>
          </a:p>
          <a:p>
            <a:pPr marL="285750" indent="-285750">
              <a:buFont typeface="Arial" panose="020B0604020202020204" pitchFamily="34" charset="0"/>
              <a:buChar char="•"/>
            </a:pPr>
            <a:r>
              <a:rPr lang="en-US" sz="2000" dirty="0"/>
              <a:t>Serial Numbers identify each part and can be entered here.</a:t>
            </a:r>
          </a:p>
          <a:p>
            <a:pPr marL="285750" indent="-285750">
              <a:buFont typeface="Arial" panose="020B0604020202020204" pitchFamily="34" charset="0"/>
              <a:buChar char="•"/>
            </a:pP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Serial Number: </a:t>
            </a:r>
          </a:p>
        </p:txBody>
      </p:sp>
      <p:grpSp>
        <p:nvGrpSpPr>
          <p:cNvPr id="7" name="Group 6"/>
          <p:cNvGrpSpPr/>
          <p:nvPr/>
        </p:nvGrpSpPr>
        <p:grpSpPr>
          <a:xfrm>
            <a:off x="245700" y="5818301"/>
            <a:ext cx="2362200" cy="851935"/>
            <a:chOff x="2388391" y="2004008"/>
            <a:chExt cx="4162425" cy="1501192"/>
          </a:xfrm>
        </p:grpSpPr>
        <p:pic>
          <p:nvPicPr>
            <p:cNvPr id="9"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2524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6" name="Picture 5"/>
          <p:cNvPicPr>
            <a:picLocks noChangeAspect="1"/>
          </p:cNvPicPr>
          <p:nvPr/>
        </p:nvPicPr>
        <p:blipFill>
          <a:blip r:embed="rId2"/>
          <a:stretch>
            <a:fillRect/>
          </a:stretch>
        </p:blipFill>
        <p:spPr>
          <a:xfrm>
            <a:off x="6010910" y="2379625"/>
            <a:ext cx="5915025" cy="3286125"/>
          </a:xfrm>
          <a:prstGeom prst="rect">
            <a:avLst/>
          </a:prstGeom>
        </p:spPr>
      </p:pic>
      <p:sp>
        <p:nvSpPr>
          <p:cNvPr id="8" name="TextBox 7"/>
          <p:cNvSpPr txBox="1"/>
          <p:nvPr/>
        </p:nvSpPr>
        <p:spPr>
          <a:xfrm>
            <a:off x="358284" y="2947431"/>
            <a:ext cx="5537419" cy="1631216"/>
          </a:xfrm>
          <a:prstGeom prst="rect">
            <a:avLst/>
          </a:prstGeom>
          <a:noFill/>
        </p:spPr>
        <p:txBody>
          <a:bodyPr wrap="square" rtlCol="0">
            <a:spAutoFit/>
          </a:bodyPr>
          <a:lstStyle/>
          <a:p>
            <a:r>
              <a:rPr lang="en-US" sz="2000" dirty="0"/>
              <a:t>Traceability:</a:t>
            </a:r>
          </a:p>
          <a:p>
            <a:pPr marL="285750" indent="-285750">
              <a:buFont typeface="Arial" panose="020B0604020202020204" pitchFamily="34" charset="0"/>
              <a:buChar char="•"/>
            </a:pPr>
            <a:r>
              <a:rPr lang="en-US" sz="2000" dirty="0"/>
              <a:t>Traceability is information about a part that is important, but not a measurement.</a:t>
            </a:r>
          </a:p>
          <a:p>
            <a:pPr marL="285750" indent="-285750">
              <a:buFont typeface="Arial" panose="020B0604020202020204" pitchFamily="34" charset="0"/>
              <a:buChar char="•"/>
            </a:pPr>
            <a:r>
              <a:rPr lang="en-US" sz="2000" dirty="0" smtClean="0"/>
              <a:t>Lot </a:t>
            </a:r>
            <a:r>
              <a:rPr lang="en-US" sz="2000" dirty="0"/>
              <a:t>Number, Customer, Fixture, Material type, Invoice #, Order #, etc</a:t>
            </a:r>
            <a:r>
              <a:rPr lang="en-US" sz="2000" dirty="0" smtClean="0"/>
              <a:t>.</a:t>
            </a:r>
            <a:endParaRPr lang="en-US" sz="2000" dirty="0"/>
          </a:p>
        </p:txBody>
      </p:sp>
      <p:sp>
        <p:nvSpPr>
          <p:cNvPr id="7"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Traceability: </a:t>
            </a:r>
          </a:p>
        </p:txBody>
      </p:sp>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9600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04603" y="3030109"/>
            <a:ext cx="6400800" cy="467020"/>
          </a:xfrm>
        </p:spPr>
        <p:txBody>
          <a:bodyPr>
            <a:normAutofit/>
          </a:bodyPr>
          <a:lstStyle/>
          <a:p>
            <a:r>
              <a:rPr lang="en-US" sz="2000" baseline="30000" dirty="0">
                <a:solidFill>
                  <a:schemeClr val="bg1"/>
                </a:solidFill>
                <a:latin typeface="Arial"/>
                <a:cs typeface="Arial"/>
              </a:rPr>
              <a:t>February 5th, 2015</a:t>
            </a:r>
          </a:p>
        </p:txBody>
      </p:sp>
      <p:pic>
        <p:nvPicPr>
          <p:cNvPr id="7" name="Picture 6"/>
          <p:cNvPicPr>
            <a:picLocks noChangeAspect="1"/>
          </p:cNvPicPr>
          <p:nvPr/>
        </p:nvPicPr>
        <p:blipFill>
          <a:blip r:embed="rId2"/>
          <a:stretch>
            <a:fillRect/>
          </a:stretch>
        </p:blipFill>
        <p:spPr>
          <a:xfrm>
            <a:off x="5964012" y="2336456"/>
            <a:ext cx="5924550" cy="3286125"/>
          </a:xfrm>
          <a:prstGeom prst="rect">
            <a:avLst/>
          </a:prstGeom>
        </p:spPr>
      </p:pic>
      <p:sp>
        <p:nvSpPr>
          <p:cNvPr id="8" name="TextBox 7"/>
          <p:cNvSpPr txBox="1"/>
          <p:nvPr/>
        </p:nvSpPr>
        <p:spPr>
          <a:xfrm>
            <a:off x="358284" y="3025410"/>
            <a:ext cx="5515989" cy="1908215"/>
          </a:xfrm>
          <a:prstGeom prst="rect">
            <a:avLst/>
          </a:prstGeom>
          <a:noFill/>
        </p:spPr>
        <p:txBody>
          <a:bodyPr wrap="square" rtlCol="0">
            <a:spAutoFit/>
          </a:bodyPr>
          <a:lstStyle/>
          <a:p>
            <a:r>
              <a:rPr lang="en-US" sz="2000" dirty="0"/>
              <a:t>Assignable Cause:</a:t>
            </a:r>
          </a:p>
          <a:p>
            <a:pPr marL="285750" indent="-285750">
              <a:buFont typeface="Arial" panose="020B0604020202020204" pitchFamily="34" charset="0"/>
              <a:buChar char="•"/>
            </a:pPr>
            <a:r>
              <a:rPr lang="en-US" sz="2000" dirty="0"/>
              <a:t>Assignable cause is the reason for an abnormal condition.</a:t>
            </a:r>
          </a:p>
          <a:p>
            <a:pPr marL="285750" indent="-285750">
              <a:buFont typeface="Arial" panose="020B0604020202020204" pitchFamily="34" charset="0"/>
              <a:buChar char="•"/>
            </a:pPr>
            <a:r>
              <a:rPr lang="en-US" sz="2000" dirty="0"/>
              <a:t>Corrective action is the reaction to the condition.</a:t>
            </a:r>
          </a:p>
          <a:p>
            <a:pPr marL="285750" indent="-285750">
              <a:buFont typeface="Arial" panose="020B0604020202020204" pitchFamily="34" charset="0"/>
              <a:buChar char="•"/>
            </a:pP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Assignable Cause/Corrective Action: </a:t>
            </a:r>
          </a:p>
        </p:txBody>
      </p:sp>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8492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089" y="1561226"/>
            <a:ext cx="11450819" cy="4054985"/>
          </a:xfrm>
          <a:prstGeom prst="rect">
            <a:avLst/>
          </a:prstGeom>
        </p:spPr>
      </p:pic>
      <p:sp>
        <p:nvSpPr>
          <p:cNvPr id="5" name="TextBox 4"/>
          <p:cNvSpPr txBox="1"/>
          <p:nvPr/>
        </p:nvSpPr>
        <p:spPr>
          <a:xfrm>
            <a:off x="445089" y="5788256"/>
            <a:ext cx="9636506" cy="1015663"/>
          </a:xfrm>
          <a:prstGeom prst="rect">
            <a:avLst/>
          </a:prstGeom>
          <a:noFill/>
        </p:spPr>
        <p:txBody>
          <a:bodyPr wrap="square" rtlCol="0">
            <a:spAutoFit/>
          </a:bodyPr>
          <a:lstStyle/>
          <a:p>
            <a:pPr algn="ctr"/>
            <a:r>
              <a:rPr lang="en-US" sz="2000" dirty="0" smtClean="0"/>
              <a:t>Data tests are performed in real time and alerts are sent to the operators or engineers on screen or through email.  Data tests can be performed in any combination and at the Routine or Characteristic level.</a:t>
            </a: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smtClean="0">
                <a:solidFill>
                  <a:schemeClr val="bg1"/>
                </a:solidFill>
              </a:rPr>
              <a:t>Data Tests: </a:t>
            </a:r>
            <a:endParaRPr lang="en-US" altLang="en-US" sz="2600" dirty="0">
              <a:solidFill>
                <a:schemeClr val="bg1"/>
              </a:solidFill>
            </a:endParaRPr>
          </a:p>
        </p:txBody>
      </p:sp>
    </p:spTree>
    <p:extLst>
      <p:ext uri="{BB962C8B-B14F-4D97-AF65-F5344CB8AC3E}">
        <p14:creationId xmlns:p14="http://schemas.microsoft.com/office/powerpoint/2010/main" val="2056907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743627" y="5626109"/>
            <a:ext cx="3400425" cy="1123950"/>
          </a:xfrm>
          <a:prstGeom prst="rect">
            <a:avLst/>
          </a:prstGeom>
        </p:spPr>
      </p:pic>
      <p:sp>
        <p:nvSpPr>
          <p:cNvPr id="4"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smtClean="0">
                <a:solidFill>
                  <a:schemeClr val="bg1"/>
                </a:solidFill>
              </a:rPr>
              <a:t>Data Tests: </a:t>
            </a:r>
            <a:endParaRPr lang="en-US" altLang="en-US" sz="2600" dirty="0">
              <a:solidFill>
                <a:schemeClr val="bg1"/>
              </a:solidFill>
            </a:endParaRPr>
          </a:p>
        </p:txBody>
      </p:sp>
      <p:pic>
        <p:nvPicPr>
          <p:cNvPr id="5" name="Picture 4"/>
          <p:cNvPicPr>
            <a:picLocks noChangeAspect="1"/>
          </p:cNvPicPr>
          <p:nvPr/>
        </p:nvPicPr>
        <p:blipFill>
          <a:blip r:embed="rId3"/>
          <a:stretch>
            <a:fillRect/>
          </a:stretch>
        </p:blipFill>
        <p:spPr>
          <a:xfrm>
            <a:off x="457064" y="1363921"/>
            <a:ext cx="2238375" cy="1438275"/>
          </a:xfrm>
          <a:prstGeom prst="rect">
            <a:avLst/>
          </a:prstGeom>
        </p:spPr>
      </p:pic>
      <p:pic>
        <p:nvPicPr>
          <p:cNvPr id="6" name="Picture 5"/>
          <p:cNvPicPr>
            <a:picLocks noChangeAspect="1"/>
          </p:cNvPicPr>
          <p:nvPr/>
        </p:nvPicPr>
        <p:blipFill>
          <a:blip r:embed="rId4"/>
          <a:stretch>
            <a:fillRect/>
          </a:stretch>
        </p:blipFill>
        <p:spPr>
          <a:xfrm>
            <a:off x="3466156" y="1421072"/>
            <a:ext cx="2238375" cy="1457325"/>
          </a:xfrm>
          <a:prstGeom prst="rect">
            <a:avLst/>
          </a:prstGeom>
        </p:spPr>
      </p:pic>
      <p:pic>
        <p:nvPicPr>
          <p:cNvPr id="7" name="Picture 6"/>
          <p:cNvPicPr>
            <a:picLocks noChangeAspect="1"/>
          </p:cNvPicPr>
          <p:nvPr/>
        </p:nvPicPr>
        <p:blipFill>
          <a:blip r:embed="rId5"/>
          <a:stretch>
            <a:fillRect/>
          </a:stretch>
        </p:blipFill>
        <p:spPr>
          <a:xfrm>
            <a:off x="6495727" y="1421072"/>
            <a:ext cx="2247900" cy="1400175"/>
          </a:xfrm>
          <a:prstGeom prst="rect">
            <a:avLst/>
          </a:prstGeom>
        </p:spPr>
      </p:pic>
      <p:pic>
        <p:nvPicPr>
          <p:cNvPr id="8" name="Picture 7"/>
          <p:cNvPicPr>
            <a:picLocks noChangeAspect="1"/>
          </p:cNvPicPr>
          <p:nvPr/>
        </p:nvPicPr>
        <p:blipFill>
          <a:blip r:embed="rId6"/>
          <a:stretch>
            <a:fillRect/>
          </a:stretch>
        </p:blipFill>
        <p:spPr>
          <a:xfrm>
            <a:off x="9578068" y="1421072"/>
            <a:ext cx="2266950" cy="1419225"/>
          </a:xfrm>
          <a:prstGeom prst="rect">
            <a:avLst/>
          </a:prstGeom>
        </p:spPr>
      </p:pic>
      <p:pic>
        <p:nvPicPr>
          <p:cNvPr id="9" name="Picture 8"/>
          <p:cNvPicPr>
            <a:picLocks noChangeAspect="1"/>
          </p:cNvPicPr>
          <p:nvPr/>
        </p:nvPicPr>
        <p:blipFill>
          <a:blip r:embed="rId7"/>
          <a:stretch>
            <a:fillRect/>
          </a:stretch>
        </p:blipFill>
        <p:spPr>
          <a:xfrm>
            <a:off x="457064" y="3196148"/>
            <a:ext cx="2247900" cy="1457325"/>
          </a:xfrm>
          <a:prstGeom prst="rect">
            <a:avLst/>
          </a:prstGeom>
        </p:spPr>
      </p:pic>
      <p:pic>
        <p:nvPicPr>
          <p:cNvPr id="10" name="Picture 9"/>
          <p:cNvPicPr>
            <a:picLocks noChangeAspect="1"/>
          </p:cNvPicPr>
          <p:nvPr/>
        </p:nvPicPr>
        <p:blipFill>
          <a:blip r:embed="rId8"/>
          <a:stretch>
            <a:fillRect/>
          </a:stretch>
        </p:blipFill>
        <p:spPr>
          <a:xfrm>
            <a:off x="3469493" y="3243774"/>
            <a:ext cx="2247900" cy="1466850"/>
          </a:xfrm>
          <a:prstGeom prst="rect">
            <a:avLst/>
          </a:prstGeom>
        </p:spPr>
      </p:pic>
      <p:pic>
        <p:nvPicPr>
          <p:cNvPr id="11" name="Picture 10"/>
          <p:cNvPicPr>
            <a:picLocks noChangeAspect="1"/>
          </p:cNvPicPr>
          <p:nvPr/>
        </p:nvPicPr>
        <p:blipFill>
          <a:blip r:embed="rId9"/>
          <a:stretch>
            <a:fillRect/>
          </a:stretch>
        </p:blipFill>
        <p:spPr>
          <a:xfrm>
            <a:off x="6495727" y="3196149"/>
            <a:ext cx="2257425" cy="1428750"/>
          </a:xfrm>
          <a:prstGeom prst="rect">
            <a:avLst/>
          </a:prstGeom>
        </p:spPr>
      </p:pic>
      <p:pic>
        <p:nvPicPr>
          <p:cNvPr id="12" name="Picture 11"/>
          <p:cNvPicPr>
            <a:picLocks noChangeAspect="1"/>
          </p:cNvPicPr>
          <p:nvPr/>
        </p:nvPicPr>
        <p:blipFill>
          <a:blip r:embed="rId10"/>
          <a:stretch>
            <a:fillRect/>
          </a:stretch>
        </p:blipFill>
        <p:spPr>
          <a:xfrm>
            <a:off x="9597118" y="3210436"/>
            <a:ext cx="2247900" cy="1400175"/>
          </a:xfrm>
          <a:prstGeom prst="rect">
            <a:avLst/>
          </a:prstGeom>
        </p:spPr>
      </p:pic>
      <p:pic>
        <p:nvPicPr>
          <p:cNvPr id="13" name="Picture 12"/>
          <p:cNvPicPr>
            <a:picLocks noChangeAspect="1"/>
          </p:cNvPicPr>
          <p:nvPr/>
        </p:nvPicPr>
        <p:blipFill>
          <a:blip r:embed="rId11"/>
          <a:stretch>
            <a:fillRect/>
          </a:stretch>
        </p:blipFill>
        <p:spPr>
          <a:xfrm>
            <a:off x="457064" y="5037354"/>
            <a:ext cx="2266950" cy="1485900"/>
          </a:xfrm>
          <a:prstGeom prst="rect">
            <a:avLst/>
          </a:prstGeom>
        </p:spPr>
      </p:pic>
      <p:pic>
        <p:nvPicPr>
          <p:cNvPr id="14" name="Picture 13"/>
          <p:cNvPicPr>
            <a:picLocks noChangeAspect="1"/>
          </p:cNvPicPr>
          <p:nvPr/>
        </p:nvPicPr>
        <p:blipFill>
          <a:blip r:embed="rId12"/>
          <a:stretch>
            <a:fillRect/>
          </a:stretch>
        </p:blipFill>
        <p:spPr>
          <a:xfrm>
            <a:off x="3335652" y="4928493"/>
            <a:ext cx="2709513" cy="1690551"/>
          </a:xfrm>
          <a:prstGeom prst="rect">
            <a:avLst/>
          </a:prstGeom>
        </p:spPr>
      </p:pic>
      <p:pic>
        <p:nvPicPr>
          <p:cNvPr id="15" name="Picture 14"/>
          <p:cNvPicPr>
            <a:picLocks noChangeAspect="1"/>
          </p:cNvPicPr>
          <p:nvPr/>
        </p:nvPicPr>
        <p:blipFill>
          <a:blip r:embed="rId13"/>
          <a:stretch>
            <a:fillRect/>
          </a:stretch>
        </p:blipFill>
        <p:spPr>
          <a:xfrm>
            <a:off x="6578501" y="5151654"/>
            <a:ext cx="2252067" cy="1259631"/>
          </a:xfrm>
          <a:prstGeom prst="rect">
            <a:avLst/>
          </a:prstGeom>
        </p:spPr>
      </p:pic>
      <p:pic>
        <p:nvPicPr>
          <p:cNvPr id="16" name="Picture 15"/>
          <p:cNvPicPr>
            <a:picLocks noChangeAspect="1"/>
          </p:cNvPicPr>
          <p:nvPr/>
        </p:nvPicPr>
        <p:blipFill>
          <a:blip r:embed="rId13"/>
          <a:stretch>
            <a:fillRect/>
          </a:stretch>
        </p:blipFill>
        <p:spPr>
          <a:xfrm>
            <a:off x="9597118" y="5150489"/>
            <a:ext cx="2252067" cy="1259631"/>
          </a:xfrm>
          <a:prstGeom prst="rect">
            <a:avLst/>
          </a:prstGeom>
        </p:spPr>
      </p:pic>
      <p:sp>
        <p:nvSpPr>
          <p:cNvPr id="18" name="Rectangle 17"/>
          <p:cNvSpPr/>
          <p:nvPr/>
        </p:nvSpPr>
        <p:spPr>
          <a:xfrm>
            <a:off x="358284" y="2701797"/>
            <a:ext cx="2645340" cy="276999"/>
          </a:xfrm>
          <a:prstGeom prst="rect">
            <a:avLst/>
          </a:prstGeom>
        </p:spPr>
        <p:txBody>
          <a:bodyPr wrap="none">
            <a:spAutoFit/>
          </a:bodyPr>
          <a:lstStyle/>
          <a:p>
            <a:r>
              <a:rPr lang="en-US" sz="1200" dirty="0"/>
              <a:t>Extreme Point test (Out of Control Test)</a:t>
            </a:r>
          </a:p>
        </p:txBody>
      </p:sp>
      <p:sp>
        <p:nvSpPr>
          <p:cNvPr id="19" name="Rectangle 18"/>
          <p:cNvSpPr/>
          <p:nvPr/>
        </p:nvSpPr>
        <p:spPr>
          <a:xfrm>
            <a:off x="3624763" y="2821247"/>
            <a:ext cx="2131289" cy="276999"/>
          </a:xfrm>
          <a:prstGeom prst="rect">
            <a:avLst/>
          </a:prstGeom>
        </p:spPr>
        <p:txBody>
          <a:bodyPr wrap="none">
            <a:spAutoFit/>
          </a:bodyPr>
          <a:lstStyle/>
          <a:p>
            <a:r>
              <a:rPr lang="en-US" sz="1200" dirty="0"/>
              <a:t>Run Above or Below Centerline</a:t>
            </a:r>
          </a:p>
        </p:txBody>
      </p:sp>
      <p:sp>
        <p:nvSpPr>
          <p:cNvPr id="20" name="Rectangle 19"/>
          <p:cNvSpPr/>
          <p:nvPr/>
        </p:nvSpPr>
        <p:spPr>
          <a:xfrm>
            <a:off x="7141212" y="2739897"/>
            <a:ext cx="956929" cy="276999"/>
          </a:xfrm>
          <a:prstGeom prst="rect">
            <a:avLst/>
          </a:prstGeom>
        </p:spPr>
        <p:txBody>
          <a:bodyPr wrap="none">
            <a:spAutoFit/>
          </a:bodyPr>
          <a:lstStyle/>
          <a:p>
            <a:r>
              <a:rPr lang="en-US" sz="1200" dirty="0"/>
              <a:t>Linear Trend</a:t>
            </a:r>
          </a:p>
        </p:txBody>
      </p:sp>
      <p:sp>
        <p:nvSpPr>
          <p:cNvPr id="21" name="Rectangle 20"/>
          <p:cNvSpPr/>
          <p:nvPr/>
        </p:nvSpPr>
        <p:spPr>
          <a:xfrm>
            <a:off x="10216262" y="2748367"/>
            <a:ext cx="1220847" cy="276999"/>
          </a:xfrm>
          <a:prstGeom prst="rect">
            <a:avLst/>
          </a:prstGeom>
        </p:spPr>
        <p:txBody>
          <a:bodyPr wrap="none">
            <a:spAutoFit/>
          </a:bodyPr>
          <a:lstStyle/>
          <a:p>
            <a:r>
              <a:rPr lang="en-US" sz="1200" dirty="0"/>
              <a:t>Oscillatory trend</a:t>
            </a:r>
          </a:p>
        </p:txBody>
      </p:sp>
      <p:sp>
        <p:nvSpPr>
          <p:cNvPr id="22" name="Rectangle 21"/>
          <p:cNvSpPr/>
          <p:nvPr/>
        </p:nvSpPr>
        <p:spPr>
          <a:xfrm>
            <a:off x="903113" y="4568414"/>
            <a:ext cx="1555682" cy="276999"/>
          </a:xfrm>
          <a:prstGeom prst="rect">
            <a:avLst/>
          </a:prstGeom>
        </p:spPr>
        <p:txBody>
          <a:bodyPr wrap="none">
            <a:spAutoFit/>
          </a:bodyPr>
          <a:lstStyle/>
          <a:p>
            <a:r>
              <a:rPr lang="en-US" sz="1200" dirty="0"/>
              <a:t>2 of 3 beyond 2 sigma</a:t>
            </a:r>
          </a:p>
        </p:txBody>
      </p:sp>
      <p:sp>
        <p:nvSpPr>
          <p:cNvPr id="23" name="Rectangle 22"/>
          <p:cNvSpPr/>
          <p:nvPr/>
        </p:nvSpPr>
        <p:spPr>
          <a:xfrm>
            <a:off x="3912566" y="4647787"/>
            <a:ext cx="1555682" cy="276999"/>
          </a:xfrm>
          <a:prstGeom prst="rect">
            <a:avLst/>
          </a:prstGeom>
        </p:spPr>
        <p:txBody>
          <a:bodyPr wrap="none">
            <a:spAutoFit/>
          </a:bodyPr>
          <a:lstStyle/>
          <a:p>
            <a:r>
              <a:rPr lang="en-US" sz="1200" dirty="0"/>
              <a:t>4 of 5 beyond 1 sigma</a:t>
            </a:r>
          </a:p>
        </p:txBody>
      </p:sp>
      <p:sp>
        <p:nvSpPr>
          <p:cNvPr id="24" name="Rectangle 23"/>
          <p:cNvSpPr/>
          <p:nvPr/>
        </p:nvSpPr>
        <p:spPr>
          <a:xfrm>
            <a:off x="7171164" y="4568413"/>
            <a:ext cx="982128" cy="276999"/>
          </a:xfrm>
          <a:prstGeom prst="rect">
            <a:avLst/>
          </a:prstGeom>
        </p:spPr>
        <p:txBody>
          <a:bodyPr wrap="none">
            <a:spAutoFit/>
          </a:bodyPr>
          <a:lstStyle/>
          <a:p>
            <a:r>
              <a:rPr lang="en-US" sz="1200" dirty="0"/>
              <a:t>Stratification</a:t>
            </a:r>
          </a:p>
        </p:txBody>
      </p:sp>
      <p:sp>
        <p:nvSpPr>
          <p:cNvPr id="25" name="Rectangle 24"/>
          <p:cNvSpPr/>
          <p:nvPr/>
        </p:nvSpPr>
        <p:spPr>
          <a:xfrm>
            <a:off x="10087989" y="4568412"/>
            <a:ext cx="1477392" cy="276999"/>
          </a:xfrm>
          <a:prstGeom prst="rect">
            <a:avLst/>
          </a:prstGeom>
        </p:spPr>
        <p:txBody>
          <a:bodyPr wrap="none">
            <a:spAutoFit/>
          </a:bodyPr>
          <a:lstStyle/>
          <a:p>
            <a:r>
              <a:rPr lang="en-US" sz="1200" dirty="0"/>
              <a:t>Mixing / </a:t>
            </a:r>
            <a:r>
              <a:rPr lang="en-US" sz="1200" dirty="0" err="1"/>
              <a:t>Overcontrol</a:t>
            </a:r>
            <a:endParaRPr lang="en-US" sz="1200" dirty="0"/>
          </a:p>
        </p:txBody>
      </p:sp>
      <p:sp>
        <p:nvSpPr>
          <p:cNvPr id="26" name="Rectangle 25"/>
          <p:cNvSpPr/>
          <p:nvPr/>
        </p:nvSpPr>
        <p:spPr>
          <a:xfrm>
            <a:off x="980821" y="6410120"/>
            <a:ext cx="1219436" cy="276999"/>
          </a:xfrm>
          <a:prstGeom prst="rect">
            <a:avLst/>
          </a:prstGeom>
        </p:spPr>
        <p:txBody>
          <a:bodyPr wrap="none">
            <a:spAutoFit/>
          </a:bodyPr>
          <a:lstStyle/>
          <a:p>
            <a:r>
              <a:rPr lang="en-US" sz="1200" dirty="0"/>
              <a:t>Out of Tolerance</a:t>
            </a:r>
          </a:p>
        </p:txBody>
      </p:sp>
      <p:sp>
        <p:nvSpPr>
          <p:cNvPr id="27" name="Rectangle 26"/>
          <p:cNvSpPr/>
          <p:nvPr/>
        </p:nvSpPr>
        <p:spPr>
          <a:xfrm>
            <a:off x="4124001" y="6384754"/>
            <a:ext cx="1132811" cy="276999"/>
          </a:xfrm>
          <a:prstGeom prst="rect">
            <a:avLst/>
          </a:prstGeom>
        </p:spPr>
        <p:txBody>
          <a:bodyPr wrap="none">
            <a:spAutoFit/>
          </a:bodyPr>
          <a:lstStyle/>
          <a:p>
            <a:r>
              <a:rPr lang="en-US" sz="1200" dirty="0"/>
              <a:t>2 of 3 in yellow</a:t>
            </a:r>
          </a:p>
        </p:txBody>
      </p:sp>
      <p:sp>
        <p:nvSpPr>
          <p:cNvPr id="28" name="Rectangle 27"/>
          <p:cNvSpPr/>
          <p:nvPr/>
        </p:nvSpPr>
        <p:spPr>
          <a:xfrm>
            <a:off x="6874474" y="6381047"/>
            <a:ext cx="1657698" cy="276999"/>
          </a:xfrm>
          <a:prstGeom prst="rect">
            <a:avLst/>
          </a:prstGeom>
        </p:spPr>
        <p:txBody>
          <a:bodyPr wrap="none">
            <a:spAutoFit/>
          </a:bodyPr>
          <a:lstStyle/>
          <a:p>
            <a:r>
              <a:rPr lang="en-US" sz="1200" dirty="0"/>
              <a:t>Attribute Part Defective</a:t>
            </a:r>
          </a:p>
        </p:txBody>
      </p:sp>
      <p:sp>
        <p:nvSpPr>
          <p:cNvPr id="29" name="Rectangle 28"/>
          <p:cNvSpPr/>
          <p:nvPr/>
        </p:nvSpPr>
        <p:spPr>
          <a:xfrm>
            <a:off x="9307442" y="6381046"/>
            <a:ext cx="2836610" cy="276999"/>
          </a:xfrm>
          <a:prstGeom prst="rect">
            <a:avLst/>
          </a:prstGeom>
        </p:spPr>
        <p:txBody>
          <a:bodyPr wrap="none">
            <a:spAutoFit/>
          </a:bodyPr>
          <a:lstStyle/>
          <a:p>
            <a:r>
              <a:rPr lang="en-US" sz="1200" dirty="0"/>
              <a:t>Number of Attribute Defects per Subgroup</a:t>
            </a:r>
          </a:p>
        </p:txBody>
      </p:sp>
    </p:spTree>
    <p:extLst>
      <p:ext uri="{BB962C8B-B14F-4D97-AF65-F5344CB8AC3E}">
        <p14:creationId xmlns:p14="http://schemas.microsoft.com/office/powerpoint/2010/main" val="2093438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pic>
        <p:nvPicPr>
          <p:cNvPr id="10" name="Picture 9"/>
          <p:cNvPicPr>
            <a:picLocks noChangeAspect="1"/>
          </p:cNvPicPr>
          <p:nvPr/>
        </p:nvPicPr>
        <p:blipFill>
          <a:blip r:embed="rId2"/>
          <a:stretch>
            <a:fillRect/>
          </a:stretch>
        </p:blipFill>
        <p:spPr>
          <a:xfrm>
            <a:off x="7154235" y="1961355"/>
            <a:ext cx="4467498" cy="4024034"/>
          </a:xfrm>
          <a:prstGeom prst="rect">
            <a:avLst/>
          </a:prstGeom>
        </p:spPr>
      </p:pic>
      <p:sp>
        <p:nvSpPr>
          <p:cNvPr id="8" name="TextBox 7"/>
          <p:cNvSpPr txBox="1"/>
          <p:nvPr/>
        </p:nvSpPr>
        <p:spPr>
          <a:xfrm>
            <a:off x="487822" y="2798100"/>
            <a:ext cx="6557412" cy="1938992"/>
          </a:xfrm>
          <a:prstGeom prst="rect">
            <a:avLst/>
          </a:prstGeom>
          <a:noFill/>
        </p:spPr>
        <p:txBody>
          <a:bodyPr wrap="square" rtlCol="0">
            <a:spAutoFit/>
          </a:bodyPr>
          <a:lstStyle/>
          <a:p>
            <a:r>
              <a:rPr lang="en-US" sz="2000" dirty="0"/>
              <a:t>Summary:</a:t>
            </a:r>
          </a:p>
          <a:p>
            <a:pPr marL="285750" indent="-285750">
              <a:buFont typeface="Arial" panose="020B0604020202020204" pitchFamily="34" charset="0"/>
              <a:buChar char="•"/>
            </a:pPr>
            <a:r>
              <a:rPr lang="en-US" sz="2000" dirty="0"/>
              <a:t>All of the information about a part is recorded in the database.</a:t>
            </a:r>
          </a:p>
          <a:p>
            <a:pPr marL="285750" indent="-285750">
              <a:buFont typeface="Arial" panose="020B0604020202020204" pitchFamily="34" charset="0"/>
              <a:buChar char="•"/>
            </a:pPr>
            <a:r>
              <a:rPr lang="en-US" sz="2000" dirty="0"/>
              <a:t>The Subgroup summary shows the Measured Data, Traceability, Serial </a:t>
            </a:r>
            <a:r>
              <a:rPr lang="en-US" sz="2000" dirty="0" smtClean="0"/>
              <a:t>Number, Assignable </a:t>
            </a:r>
            <a:r>
              <a:rPr lang="en-US" sz="2000" dirty="0"/>
              <a:t>Cause/Corrective Action </a:t>
            </a:r>
            <a:r>
              <a:rPr lang="en-US" sz="2000" dirty="0" smtClean="0"/>
              <a:t>and failed Data Tests for </a:t>
            </a:r>
            <a:r>
              <a:rPr lang="en-US" sz="2000" dirty="0"/>
              <a:t>each part</a:t>
            </a:r>
            <a:r>
              <a:rPr lang="en-US" sz="2000" dirty="0" smtClean="0"/>
              <a:t>.</a:t>
            </a: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Subgroup Summary: </a:t>
            </a:r>
          </a:p>
        </p:txBody>
      </p:sp>
      <p:grpSp>
        <p:nvGrpSpPr>
          <p:cNvPr id="7" name="Group 6"/>
          <p:cNvGrpSpPr/>
          <p:nvPr/>
        </p:nvGrpSpPr>
        <p:grpSpPr>
          <a:xfrm>
            <a:off x="245700" y="5818301"/>
            <a:ext cx="2362200" cy="851935"/>
            <a:chOff x="2388391" y="2004008"/>
            <a:chExt cx="4162425" cy="1501192"/>
          </a:xfrm>
        </p:grpSpPr>
        <p:pic>
          <p:nvPicPr>
            <p:cNvPr id="9"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2"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138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5291" y="2889127"/>
            <a:ext cx="9806303" cy="2523768"/>
          </a:xfrm>
          <a:prstGeom prst="rect">
            <a:avLst/>
          </a:prstGeom>
          <a:noFill/>
        </p:spPr>
        <p:txBody>
          <a:bodyPr wrap="square" rtlCol="0">
            <a:spAutoFit/>
          </a:bodyPr>
          <a:lstStyle/>
          <a:p>
            <a:r>
              <a:rPr lang="en-US" sz="2000" dirty="0"/>
              <a:t>There are </a:t>
            </a:r>
            <a:r>
              <a:rPr lang="en-US" sz="2000" dirty="0" smtClean="0"/>
              <a:t>6 </a:t>
            </a:r>
            <a:r>
              <a:rPr lang="en-US" sz="2000" dirty="0"/>
              <a:t>separate modules for MeasurLink:</a:t>
            </a:r>
          </a:p>
          <a:p>
            <a:pPr marL="285750" indent="-285750">
              <a:buFont typeface="Arial" panose="020B0604020202020204" pitchFamily="34" charset="0"/>
              <a:buChar char="•"/>
            </a:pPr>
            <a:r>
              <a:rPr lang="en-US" sz="2000" dirty="0"/>
              <a:t>Real-Time:  Collects data from hand tools, keyboard or capital equipment</a:t>
            </a:r>
          </a:p>
          <a:p>
            <a:pPr marL="285750" indent="-285750">
              <a:buFont typeface="Arial" panose="020B0604020202020204" pitchFamily="34" charset="0"/>
              <a:buChar char="•"/>
            </a:pPr>
            <a:r>
              <a:rPr lang="en-US" sz="2000" dirty="0"/>
              <a:t>Process Analyzer:  Used to remotely review, merge, and filter data and print reports.</a:t>
            </a:r>
          </a:p>
          <a:p>
            <a:pPr marL="285750" indent="-285750">
              <a:buFont typeface="Arial" panose="020B0604020202020204" pitchFamily="34" charset="0"/>
              <a:buChar char="•"/>
            </a:pPr>
            <a:r>
              <a:rPr lang="en-US" sz="2000" dirty="0"/>
              <a:t>Process Manager:  Dashboard that displays the live status of all active runs.</a:t>
            </a:r>
          </a:p>
          <a:p>
            <a:pPr marL="285750" indent="-285750">
              <a:buFont typeface="Arial" panose="020B0604020202020204" pitchFamily="34" charset="0"/>
              <a:buChar char="•"/>
            </a:pPr>
            <a:r>
              <a:rPr lang="en-US" sz="2000" dirty="0"/>
              <a:t>Gage R&amp;R:  Performs reproducibility and repeatability tests for gaging according to MSA4.</a:t>
            </a:r>
          </a:p>
          <a:p>
            <a:pPr marL="285750" indent="-285750">
              <a:buFont typeface="Arial" panose="020B0604020202020204" pitchFamily="34" charset="0"/>
              <a:buChar char="•"/>
            </a:pPr>
            <a:r>
              <a:rPr lang="en-US" sz="2000" dirty="0"/>
              <a:t>Gage Management:  Gage tracking and calibration software</a:t>
            </a:r>
            <a:r>
              <a:rPr lang="en-US" sz="2000" dirty="0" smtClean="0"/>
              <a:t>.</a:t>
            </a:r>
          </a:p>
          <a:p>
            <a:pPr marL="285750" indent="-285750">
              <a:buFont typeface="Arial" panose="020B0604020202020204" pitchFamily="34" charset="0"/>
              <a:buChar char="•"/>
            </a:pPr>
            <a:r>
              <a:rPr lang="en-US" sz="2000" dirty="0" smtClean="0"/>
              <a:t>Report Scheduler:  Supports report automation.</a:t>
            </a:r>
            <a:endParaRPr lang="en-US" sz="2000" dirty="0"/>
          </a:p>
          <a:p>
            <a:pPr marL="285750" indent="-285750">
              <a:buFont typeface="Arial" panose="020B0604020202020204" pitchFamily="34" charset="0"/>
              <a:buChar char="•"/>
            </a:pPr>
            <a:endParaRPr lang="en-US" dirty="0"/>
          </a:p>
        </p:txBody>
      </p:sp>
      <p:sp>
        <p:nvSpPr>
          <p:cNvPr id="4"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smtClean="0">
                <a:solidFill>
                  <a:schemeClr val="bg1"/>
                </a:solidFill>
              </a:rPr>
              <a:t>MeasurLink Modules:</a:t>
            </a:r>
            <a:endParaRPr lang="en-US" altLang="en-US" sz="2600" dirty="0">
              <a:solidFill>
                <a:schemeClr val="bg1"/>
              </a:solidFill>
            </a:endParaRPr>
          </a:p>
        </p:txBody>
      </p:sp>
      <p:grpSp>
        <p:nvGrpSpPr>
          <p:cNvPr id="5" name="Group 4"/>
          <p:cNvGrpSpPr/>
          <p:nvPr/>
        </p:nvGrpSpPr>
        <p:grpSpPr>
          <a:xfrm>
            <a:off x="245700" y="5818301"/>
            <a:ext cx="2362200" cy="851935"/>
            <a:chOff x="2388391" y="2004008"/>
            <a:chExt cx="4162425" cy="1501192"/>
          </a:xfrm>
        </p:grpSpPr>
        <p:pic>
          <p:nvPicPr>
            <p:cNvPr id="6"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9"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8041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45700" y="5818301"/>
            <a:ext cx="2362200" cy="851935"/>
            <a:chOff x="2388391" y="2004008"/>
            <a:chExt cx="4162425" cy="1501192"/>
          </a:xfrm>
        </p:grpSpPr>
        <p:pic>
          <p:nvPicPr>
            <p:cNvPr id="13"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4"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4"/>
          <a:stretch>
            <a:fillRect/>
          </a:stretch>
        </p:blipFill>
        <p:spPr>
          <a:xfrm>
            <a:off x="3114531" y="3253661"/>
            <a:ext cx="6307523" cy="3416575"/>
          </a:xfrm>
          <a:prstGeom prst="rect">
            <a:avLst/>
          </a:prstGeom>
        </p:spPr>
      </p:pic>
      <p:sp>
        <p:nvSpPr>
          <p:cNvPr id="10" name="TextBox 9"/>
          <p:cNvSpPr txBox="1"/>
          <p:nvPr/>
        </p:nvSpPr>
        <p:spPr>
          <a:xfrm>
            <a:off x="1877083" y="1675235"/>
            <a:ext cx="8782421"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RT </a:t>
            </a:r>
            <a:r>
              <a:rPr lang="en-US" sz="2000" dirty="0"/>
              <a:t>Standard collects data from the keyboard, USB or RS232 devices.</a:t>
            </a:r>
          </a:p>
          <a:p>
            <a:pPr marL="285750" indent="-285750">
              <a:buFont typeface="Arial" panose="020B0604020202020204" pitchFamily="34" charset="0"/>
              <a:buChar char="•"/>
            </a:pPr>
            <a:r>
              <a:rPr lang="en-US" sz="2000" dirty="0"/>
              <a:t>RT Professional collects data from the above and capital equipment.(DDE &amp; Text)</a:t>
            </a:r>
          </a:p>
          <a:p>
            <a:pPr marL="285750" indent="-285750">
              <a:buFont typeface="Arial" panose="020B0604020202020204" pitchFamily="34" charset="0"/>
              <a:buChar char="•"/>
            </a:pPr>
            <a:r>
              <a:rPr lang="en-US" sz="2000" dirty="0"/>
              <a:t>RT Professional 3d collects data from the above while displaying a 3D model.</a:t>
            </a:r>
          </a:p>
          <a:p>
            <a:pPr marL="285750" indent="-285750">
              <a:buFont typeface="Arial" panose="020B0604020202020204" pitchFamily="34" charset="0"/>
              <a:buChar char="•"/>
            </a:pPr>
            <a:r>
              <a:rPr lang="en-US" sz="2000" dirty="0"/>
              <a:t>Each inspection station would require a copy of Real-Time to collect data.</a:t>
            </a:r>
          </a:p>
          <a:p>
            <a:pPr marL="285750" indent="-285750">
              <a:buFont typeface="Arial" panose="020B0604020202020204" pitchFamily="34" charset="0"/>
              <a:buChar char="•"/>
            </a:pPr>
            <a:endParaRPr lang="en-US" dirty="0"/>
          </a:p>
        </p:txBody>
      </p:sp>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Real </a:t>
            </a:r>
            <a:r>
              <a:rPr lang="en-US" altLang="en-US" sz="2600" dirty="0" smtClean="0">
                <a:solidFill>
                  <a:schemeClr val="bg1"/>
                </a:solidFill>
              </a:rPr>
              <a:t>Time:</a:t>
            </a:r>
            <a:endParaRPr lang="en-US" altLang="en-US" sz="2600" dirty="0">
              <a:solidFill>
                <a:schemeClr val="bg1"/>
              </a:solidFill>
            </a:endParaRPr>
          </a:p>
        </p:txBody>
      </p:sp>
    </p:spTree>
    <p:extLst>
      <p:ext uri="{BB962C8B-B14F-4D97-AF65-F5344CB8AC3E}">
        <p14:creationId xmlns:p14="http://schemas.microsoft.com/office/powerpoint/2010/main" val="633553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679792" y="1811504"/>
            <a:ext cx="8905694"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Allows </a:t>
            </a:r>
            <a:r>
              <a:rPr lang="en-US" sz="2000" dirty="0"/>
              <a:t>users remotely access data measured by any station of Real-Time.</a:t>
            </a:r>
          </a:p>
          <a:p>
            <a:pPr marL="285750" indent="-285750">
              <a:buFont typeface="Arial" panose="020B0604020202020204" pitchFamily="34" charset="0"/>
              <a:buChar char="•"/>
            </a:pPr>
            <a:r>
              <a:rPr lang="en-US" sz="2000" dirty="0"/>
              <a:t>Users can Merge, Filter and review data and print reports.</a:t>
            </a:r>
          </a:p>
          <a:p>
            <a:pPr marL="285750" indent="-285750">
              <a:buFont typeface="Arial" panose="020B0604020202020204" pitchFamily="34" charset="0"/>
              <a:buChar char="•"/>
            </a:pPr>
            <a:r>
              <a:rPr lang="en-US" sz="2000" dirty="0"/>
              <a:t>Engineers and supervisors would need a copy of Process Analyzer. </a:t>
            </a:r>
          </a:p>
          <a:p>
            <a:pPr marL="285750" indent="-285750">
              <a:buFont typeface="Arial" panose="020B0604020202020204" pitchFamily="34" charset="0"/>
              <a:buChar char="•"/>
            </a:pPr>
            <a:endParaRPr lang="en-US" dirty="0"/>
          </a:p>
        </p:txBody>
      </p:sp>
      <p:pic>
        <p:nvPicPr>
          <p:cNvPr id="2" name="Picture 1"/>
          <p:cNvPicPr>
            <a:picLocks noChangeAspect="1"/>
          </p:cNvPicPr>
          <p:nvPr/>
        </p:nvPicPr>
        <p:blipFill>
          <a:blip r:embed="rId4"/>
          <a:stretch>
            <a:fillRect/>
          </a:stretch>
        </p:blipFill>
        <p:spPr>
          <a:xfrm>
            <a:off x="1826646" y="3228549"/>
            <a:ext cx="4171986" cy="2555811"/>
          </a:xfrm>
          <a:prstGeom prst="rect">
            <a:avLst/>
          </a:prstGeom>
        </p:spPr>
      </p:pic>
      <p:pic>
        <p:nvPicPr>
          <p:cNvPr id="3" name="Picture 2"/>
          <p:cNvPicPr>
            <a:picLocks noChangeAspect="1"/>
          </p:cNvPicPr>
          <p:nvPr/>
        </p:nvPicPr>
        <p:blipFill>
          <a:blip r:embed="rId5"/>
          <a:stretch>
            <a:fillRect/>
          </a:stretch>
        </p:blipFill>
        <p:spPr>
          <a:xfrm>
            <a:off x="6244844" y="3197915"/>
            <a:ext cx="4268272" cy="2586445"/>
          </a:xfrm>
          <a:prstGeom prst="rect">
            <a:avLst/>
          </a:prstGeom>
        </p:spPr>
      </p:pic>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Process </a:t>
            </a:r>
            <a:r>
              <a:rPr lang="en-US" altLang="en-US" sz="2600" dirty="0" smtClean="0">
                <a:solidFill>
                  <a:schemeClr val="bg1"/>
                </a:solidFill>
              </a:rPr>
              <a:t>Analyzer:</a:t>
            </a:r>
            <a:endParaRPr lang="en-US" altLang="en-US" sz="2600" dirty="0">
              <a:solidFill>
                <a:schemeClr val="bg1"/>
              </a:solidFill>
            </a:endParaRPr>
          </a:p>
        </p:txBody>
      </p:sp>
    </p:spTree>
    <p:extLst>
      <p:ext uri="{BB962C8B-B14F-4D97-AF65-F5344CB8AC3E}">
        <p14:creationId xmlns:p14="http://schemas.microsoft.com/office/powerpoint/2010/main" val="1191870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70856" y="2890950"/>
            <a:ext cx="7021333" cy="503214"/>
          </a:xfrm>
        </p:spPr>
        <p:txBody>
          <a:bodyPr>
            <a:normAutofit/>
          </a:bodyPr>
          <a:lstStyle/>
          <a:p>
            <a:r>
              <a:rPr lang="en-US" sz="2000" baseline="30000" dirty="0">
                <a:solidFill>
                  <a:schemeClr val="bg1"/>
                </a:solidFill>
                <a:latin typeface="Arial"/>
                <a:cs typeface="Arial"/>
              </a:rPr>
              <a:t>February 5th, 2015</a:t>
            </a:r>
          </a:p>
        </p:txBody>
      </p:sp>
      <p:pic>
        <p:nvPicPr>
          <p:cNvPr id="6" name="Picture 5"/>
          <p:cNvPicPr>
            <a:picLocks noChangeAspect="1"/>
          </p:cNvPicPr>
          <p:nvPr/>
        </p:nvPicPr>
        <p:blipFill>
          <a:blip r:embed="rId2"/>
          <a:stretch>
            <a:fillRect/>
          </a:stretch>
        </p:blipFill>
        <p:spPr>
          <a:xfrm>
            <a:off x="3762103" y="1501964"/>
            <a:ext cx="3988525" cy="5173127"/>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1462950" y="3358813"/>
            <a:ext cx="8713976" cy="3385286"/>
          </a:xfrm>
          <a:prstGeom prst="rect">
            <a:avLst/>
          </a:prstGeom>
        </p:spPr>
      </p:pic>
      <p:sp>
        <p:nvSpPr>
          <p:cNvPr id="8" name="Rounded Rectangle 7"/>
          <p:cNvSpPr/>
          <p:nvPr/>
        </p:nvSpPr>
        <p:spPr>
          <a:xfrm>
            <a:off x="1387722" y="4220150"/>
            <a:ext cx="3257516" cy="337806"/>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388200" y="4852438"/>
            <a:ext cx="3257516" cy="337806"/>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1387722" y="5535374"/>
            <a:ext cx="3257516" cy="337806"/>
          </a:xfrm>
          <a:prstGeom prst="roundRect">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Digital Gages with SPC Data Output: </a:t>
            </a:r>
          </a:p>
        </p:txBody>
      </p:sp>
    </p:spTree>
    <p:extLst>
      <p:ext uri="{BB962C8B-B14F-4D97-AF65-F5344CB8AC3E}">
        <p14:creationId xmlns:p14="http://schemas.microsoft.com/office/powerpoint/2010/main" val="30896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9" presetClass="emph" presetSubtype="0" nodeType="withEffect">
                                  <p:stCondLst>
                                    <p:cond delay="0"/>
                                  </p:stCondLst>
                                  <p:childTnLst>
                                    <p:set>
                                      <p:cBhvr rctx="PPT">
                                        <p:cTn id="11" dur="indefinite"/>
                                        <p:tgtEl>
                                          <p:spTgt spid="6"/>
                                        </p:tgtEl>
                                        <p:attrNameLst>
                                          <p:attrName>style.opacity</p:attrName>
                                        </p:attrNameLst>
                                      </p:cBhvr>
                                      <p:to>
                                        <p:strVal val="0.5"/>
                                      </p:to>
                                    </p:set>
                                    <p:animEffect filter="image" prLst="opacity: 0.5">
                                      <p:cBhvr rctx="IE">
                                        <p:cTn id="12" dur="indefinite"/>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36610" y="1871643"/>
            <a:ext cx="8782421"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Allows </a:t>
            </a:r>
            <a:r>
              <a:rPr lang="en-US" sz="2000" dirty="0"/>
              <a:t>users remotely view the live status of active runs as a Dashboard.</a:t>
            </a:r>
          </a:p>
          <a:p>
            <a:pPr marL="285750" indent="-285750">
              <a:buFont typeface="Arial" panose="020B0604020202020204" pitchFamily="34" charset="0"/>
              <a:buChar char="•"/>
            </a:pPr>
            <a:r>
              <a:rPr lang="en-US" sz="2000" dirty="0"/>
              <a:t>Many users display on large monitors in the shop and/or lab.</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pic>
        <p:nvPicPr>
          <p:cNvPr id="2" name="Picture 1"/>
          <p:cNvPicPr>
            <a:picLocks noChangeAspect="1"/>
          </p:cNvPicPr>
          <p:nvPr/>
        </p:nvPicPr>
        <p:blipFill>
          <a:blip r:embed="rId2"/>
          <a:stretch>
            <a:fillRect/>
          </a:stretch>
        </p:blipFill>
        <p:spPr>
          <a:xfrm>
            <a:off x="6507581" y="2917789"/>
            <a:ext cx="3788529" cy="2918618"/>
          </a:xfrm>
          <a:prstGeom prst="rect">
            <a:avLst/>
          </a:prstGeom>
        </p:spPr>
      </p:pic>
      <p:pic>
        <p:nvPicPr>
          <p:cNvPr id="3" name="Picture 2"/>
          <p:cNvPicPr>
            <a:picLocks noChangeAspect="1"/>
          </p:cNvPicPr>
          <p:nvPr/>
        </p:nvPicPr>
        <p:blipFill>
          <a:blip r:embed="rId3"/>
          <a:stretch>
            <a:fillRect/>
          </a:stretch>
        </p:blipFill>
        <p:spPr>
          <a:xfrm>
            <a:off x="2036610" y="2917789"/>
            <a:ext cx="4189838" cy="2918618"/>
          </a:xfrm>
          <a:prstGeom prst="rect">
            <a:avLst/>
          </a:prstGeom>
        </p:spPr>
      </p:pic>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Process </a:t>
            </a:r>
            <a:r>
              <a:rPr lang="en-US" altLang="en-US" sz="2600" dirty="0" smtClean="0">
                <a:solidFill>
                  <a:schemeClr val="bg1"/>
                </a:solidFill>
              </a:rPr>
              <a:t>Manager:</a:t>
            </a:r>
            <a:endParaRPr lang="en-US" altLang="en-US" sz="2600" dirty="0">
              <a:solidFill>
                <a:schemeClr val="bg1"/>
              </a:solidFill>
            </a:endParaRPr>
          </a:p>
        </p:txBody>
      </p:sp>
      <p:grpSp>
        <p:nvGrpSpPr>
          <p:cNvPr id="9" name="Group 8"/>
          <p:cNvGrpSpPr/>
          <p:nvPr/>
        </p:nvGrpSpPr>
        <p:grpSpPr>
          <a:xfrm>
            <a:off x="245700" y="5836407"/>
            <a:ext cx="2362200" cy="851935"/>
            <a:chOff x="2388391" y="2004008"/>
            <a:chExt cx="4162425" cy="1501192"/>
          </a:xfrm>
        </p:grpSpPr>
        <p:pic>
          <p:nvPicPr>
            <p:cNvPr id="10" name="Picture 1032" descr="measurlink2"/>
            <p:cNvPicPr>
              <a:picLocks noChangeAspect="1" noChangeArrowheads="1"/>
            </p:cNvPicPr>
            <p:nvPr/>
          </p:nvPicPr>
          <p:blipFill>
            <a:blip r:embed="rId4"/>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1382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4223" y="5854513"/>
            <a:ext cx="2362200" cy="851935"/>
            <a:chOff x="2388391" y="2004008"/>
            <a:chExt cx="4162425" cy="1501192"/>
          </a:xfrm>
        </p:grpSpPr>
        <p:pic>
          <p:nvPicPr>
            <p:cNvPr id="9"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245700" y="1607196"/>
            <a:ext cx="11563123" cy="4247317"/>
          </a:xfrm>
          <a:prstGeom prst="rect">
            <a:avLst/>
          </a:prstGeom>
        </p:spPr>
        <p:txBody>
          <a:bodyPr wrap="square">
            <a:spAutoFit/>
          </a:bodyPr>
          <a:lstStyle/>
          <a:p>
            <a:r>
              <a:rPr lang="en-US" dirty="0" smtClean="0">
                <a:latin typeface="+mj-lt"/>
              </a:rPr>
              <a:t>MeasurLink </a:t>
            </a:r>
            <a:r>
              <a:rPr lang="en-US" dirty="0">
                <a:latin typeface="+mj-lt"/>
              </a:rPr>
              <a:t>Gage R&amp;R uses calculation methods based on AIAG's Measurement Systems Analysis, Fourth Edition </a:t>
            </a:r>
            <a:r>
              <a:rPr lang="en-US" dirty="0" smtClean="0">
                <a:latin typeface="+mj-lt"/>
              </a:rPr>
              <a:t>(MSA4</a:t>
            </a:r>
            <a:r>
              <a:rPr lang="en-US" dirty="0">
                <a:latin typeface="+mj-lt"/>
              </a:rPr>
              <a:t>).</a:t>
            </a:r>
          </a:p>
          <a:p>
            <a:r>
              <a:rPr lang="en-US" dirty="0">
                <a:latin typeface="+mj-lt"/>
              </a:rPr>
              <a:t>The following study types are supported:</a:t>
            </a:r>
          </a:p>
          <a:p>
            <a:r>
              <a:rPr lang="en-US" b="1" dirty="0">
                <a:latin typeface="+mj-lt"/>
              </a:rPr>
              <a:t>Location</a:t>
            </a:r>
          </a:p>
          <a:p>
            <a:r>
              <a:rPr lang="en-US" dirty="0">
                <a:latin typeface="+mj-lt"/>
              </a:rPr>
              <a:t>• Bias</a:t>
            </a:r>
          </a:p>
          <a:p>
            <a:r>
              <a:rPr lang="en-US" dirty="0">
                <a:latin typeface="+mj-lt"/>
              </a:rPr>
              <a:t>• Linearity</a:t>
            </a:r>
          </a:p>
          <a:p>
            <a:r>
              <a:rPr lang="en-US" b="1" dirty="0">
                <a:latin typeface="+mj-lt"/>
              </a:rPr>
              <a:t>Reproducibility</a:t>
            </a:r>
          </a:p>
          <a:p>
            <a:r>
              <a:rPr lang="en-US" dirty="0">
                <a:latin typeface="+mj-lt"/>
              </a:rPr>
              <a:t>• Type I</a:t>
            </a:r>
          </a:p>
          <a:p>
            <a:r>
              <a:rPr lang="en-US" dirty="0">
                <a:latin typeface="+mj-lt"/>
              </a:rPr>
              <a:t>• Variable Range Method</a:t>
            </a:r>
          </a:p>
          <a:p>
            <a:r>
              <a:rPr lang="en-US" b="1" dirty="0">
                <a:latin typeface="+mj-lt"/>
              </a:rPr>
              <a:t>Repeatability &amp; Reproducibility</a:t>
            </a:r>
          </a:p>
          <a:p>
            <a:r>
              <a:rPr lang="en-US" dirty="0">
                <a:latin typeface="+mj-lt"/>
              </a:rPr>
              <a:t>• Crossed ANOVA</a:t>
            </a:r>
          </a:p>
          <a:p>
            <a:r>
              <a:rPr lang="en-US" dirty="0">
                <a:latin typeface="+mj-lt"/>
              </a:rPr>
              <a:t>• Crossed Average &amp; Range</a:t>
            </a:r>
          </a:p>
          <a:p>
            <a:r>
              <a:rPr lang="en-US" dirty="0">
                <a:latin typeface="+mj-lt"/>
              </a:rPr>
              <a:t>• Nested ANOVA</a:t>
            </a:r>
          </a:p>
          <a:p>
            <a:r>
              <a:rPr lang="en-US" dirty="0">
                <a:latin typeface="+mj-lt"/>
              </a:rPr>
              <a:t>• Nested Average &amp; Range</a:t>
            </a:r>
          </a:p>
          <a:p>
            <a:r>
              <a:rPr lang="en-US" b="1" dirty="0">
                <a:latin typeface="+mj-lt"/>
              </a:rPr>
              <a:t>Stability</a:t>
            </a:r>
          </a:p>
          <a:p>
            <a:r>
              <a:rPr lang="en-US" dirty="0">
                <a:latin typeface="+mj-lt"/>
              </a:rPr>
              <a:t>• Stability</a:t>
            </a:r>
          </a:p>
        </p:txBody>
      </p:sp>
      <p:pic>
        <p:nvPicPr>
          <p:cNvPr id="10" name="Picture 9"/>
          <p:cNvPicPr>
            <a:picLocks noChangeAspect="1"/>
          </p:cNvPicPr>
          <p:nvPr/>
        </p:nvPicPr>
        <p:blipFill>
          <a:blip r:embed="rId4"/>
          <a:stretch>
            <a:fillRect/>
          </a:stretch>
        </p:blipFill>
        <p:spPr>
          <a:xfrm>
            <a:off x="4336870" y="2159735"/>
            <a:ext cx="7471954" cy="4049417"/>
          </a:xfrm>
          <a:prstGeom prst="rect">
            <a:avLst/>
          </a:prstGeom>
        </p:spPr>
      </p:pic>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Gage </a:t>
            </a:r>
            <a:r>
              <a:rPr lang="en-US" altLang="en-US" sz="2600" dirty="0" smtClean="0">
                <a:solidFill>
                  <a:schemeClr val="bg1"/>
                </a:solidFill>
              </a:rPr>
              <a:t>R&amp;R:</a:t>
            </a:r>
            <a:endParaRPr lang="en-US" altLang="en-US" sz="2600" dirty="0">
              <a:solidFill>
                <a:schemeClr val="bg1"/>
              </a:solidFill>
            </a:endParaRPr>
          </a:p>
        </p:txBody>
      </p:sp>
    </p:spTree>
    <p:extLst>
      <p:ext uri="{BB962C8B-B14F-4D97-AF65-F5344CB8AC3E}">
        <p14:creationId xmlns:p14="http://schemas.microsoft.com/office/powerpoint/2010/main" val="1747288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963885" y="1546792"/>
            <a:ext cx="6761497" cy="4683375"/>
          </a:xfrm>
          <a:prstGeom prst="rect">
            <a:avLst/>
          </a:prstGeom>
        </p:spPr>
      </p:pic>
      <p:sp>
        <p:nvSpPr>
          <p:cNvPr id="2" name="Rectangle 1"/>
          <p:cNvSpPr/>
          <p:nvPr/>
        </p:nvSpPr>
        <p:spPr>
          <a:xfrm>
            <a:off x="953512" y="2765094"/>
            <a:ext cx="4572000" cy="2246769"/>
          </a:xfrm>
          <a:prstGeom prst="rect">
            <a:avLst/>
          </a:prstGeom>
        </p:spPr>
        <p:txBody>
          <a:bodyPr>
            <a:spAutoFit/>
          </a:bodyPr>
          <a:lstStyle/>
          <a:p>
            <a:r>
              <a:rPr lang="en-US" sz="2000" dirty="0" smtClean="0">
                <a:latin typeface="+mj-lt"/>
              </a:rPr>
              <a:t>• Gage </a:t>
            </a:r>
            <a:r>
              <a:rPr lang="en-US" sz="2000" dirty="0">
                <a:latin typeface="+mj-lt"/>
              </a:rPr>
              <a:t>inventory management</a:t>
            </a:r>
          </a:p>
          <a:p>
            <a:r>
              <a:rPr lang="en-US" sz="2000" dirty="0">
                <a:latin typeface="+mj-lt"/>
              </a:rPr>
              <a:t>• C</a:t>
            </a:r>
            <a:r>
              <a:rPr lang="en-US" sz="2000" dirty="0" smtClean="0">
                <a:latin typeface="+mj-lt"/>
              </a:rPr>
              <a:t>alibration history</a:t>
            </a:r>
            <a:endParaRPr lang="en-US" sz="2000" dirty="0">
              <a:latin typeface="+mj-lt"/>
            </a:endParaRPr>
          </a:p>
          <a:p>
            <a:r>
              <a:rPr lang="en-US" sz="2000" dirty="0">
                <a:latin typeface="+mj-lt"/>
              </a:rPr>
              <a:t>• C</a:t>
            </a:r>
            <a:r>
              <a:rPr lang="en-US" sz="2000" dirty="0" smtClean="0">
                <a:latin typeface="+mj-lt"/>
              </a:rPr>
              <a:t>alibration procedures</a:t>
            </a:r>
            <a:endParaRPr lang="en-US" sz="2000" dirty="0">
              <a:latin typeface="+mj-lt"/>
            </a:endParaRPr>
          </a:p>
          <a:p>
            <a:r>
              <a:rPr lang="en-US" sz="2000" dirty="0">
                <a:latin typeface="+mj-lt"/>
              </a:rPr>
              <a:t>• Assessment and reporting</a:t>
            </a:r>
          </a:p>
          <a:p>
            <a:r>
              <a:rPr lang="en-US" sz="2000" dirty="0">
                <a:latin typeface="+mj-lt"/>
              </a:rPr>
              <a:t>• Gage vendor management</a:t>
            </a:r>
          </a:p>
          <a:p>
            <a:r>
              <a:rPr lang="en-US" sz="2000" dirty="0">
                <a:latin typeface="+mj-lt"/>
              </a:rPr>
              <a:t>• Gage location management</a:t>
            </a:r>
          </a:p>
          <a:p>
            <a:r>
              <a:rPr lang="en-US" sz="2000" dirty="0">
                <a:latin typeface="+mj-lt"/>
              </a:rPr>
              <a:t>• </a:t>
            </a:r>
            <a:r>
              <a:rPr lang="en-US" sz="2000" dirty="0" smtClean="0">
                <a:latin typeface="+mj-lt"/>
              </a:rPr>
              <a:t>GR&amp;R </a:t>
            </a:r>
            <a:r>
              <a:rPr lang="en-US" sz="2000" dirty="0">
                <a:latin typeface="+mj-lt"/>
              </a:rPr>
              <a:t>history</a:t>
            </a:r>
          </a:p>
        </p:txBody>
      </p:sp>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Gage </a:t>
            </a:r>
            <a:r>
              <a:rPr lang="en-US" altLang="en-US" sz="2600" dirty="0" smtClean="0">
                <a:solidFill>
                  <a:schemeClr val="bg1"/>
                </a:solidFill>
              </a:rPr>
              <a:t>Management:</a:t>
            </a:r>
            <a:endParaRPr lang="en-US" altLang="en-US" sz="2600" dirty="0">
              <a:solidFill>
                <a:schemeClr val="bg1"/>
              </a:solidFill>
            </a:endParaRPr>
          </a:p>
        </p:txBody>
      </p:sp>
      <p:grpSp>
        <p:nvGrpSpPr>
          <p:cNvPr id="6" name="Group 5"/>
          <p:cNvGrpSpPr/>
          <p:nvPr/>
        </p:nvGrpSpPr>
        <p:grpSpPr>
          <a:xfrm>
            <a:off x="245700" y="5818301"/>
            <a:ext cx="2362200" cy="851935"/>
            <a:chOff x="2388391" y="2004008"/>
            <a:chExt cx="4162425" cy="1501192"/>
          </a:xfrm>
        </p:grpSpPr>
        <p:pic>
          <p:nvPicPr>
            <p:cNvPr id="9"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0"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7096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8661" y="2655295"/>
            <a:ext cx="6076051" cy="4184242"/>
          </a:xfrm>
          <a:prstGeom prst="rect">
            <a:avLst/>
          </a:prstGeom>
        </p:spPr>
      </p:pic>
      <p:sp>
        <p:nvSpPr>
          <p:cNvPr id="3" name="Rectangle 2"/>
          <p:cNvSpPr/>
          <p:nvPr/>
        </p:nvSpPr>
        <p:spPr>
          <a:xfrm>
            <a:off x="844719" y="3543105"/>
            <a:ext cx="6072129" cy="1754326"/>
          </a:xfrm>
          <a:prstGeom prst="rect">
            <a:avLst/>
          </a:prstGeom>
        </p:spPr>
        <p:txBody>
          <a:bodyPr wrap="square">
            <a:spAutoFit/>
          </a:bodyPr>
          <a:lstStyle/>
          <a:p>
            <a:r>
              <a:rPr lang="en-US" dirty="0">
                <a:solidFill>
                  <a:srgbClr val="000000"/>
                </a:solidFill>
                <a:latin typeface="+mj-lt"/>
              </a:rPr>
              <a:t>• Better unit cost</a:t>
            </a:r>
          </a:p>
          <a:p>
            <a:r>
              <a:rPr lang="en-US" dirty="0">
                <a:solidFill>
                  <a:srgbClr val="000000"/>
                </a:solidFill>
                <a:latin typeface="+mj-lt"/>
              </a:rPr>
              <a:t>• Mix and match desired modules</a:t>
            </a:r>
          </a:p>
          <a:p>
            <a:r>
              <a:rPr lang="en-US" dirty="0">
                <a:solidFill>
                  <a:srgbClr val="000000"/>
                </a:solidFill>
                <a:latin typeface="+mj-lt"/>
              </a:rPr>
              <a:t>• Site Licenses can be shared among multiple facilities.</a:t>
            </a:r>
          </a:p>
          <a:p>
            <a:r>
              <a:rPr lang="en-US" dirty="0">
                <a:solidFill>
                  <a:srgbClr val="000000"/>
                </a:solidFill>
                <a:latin typeface="+mj-lt"/>
              </a:rPr>
              <a:t>• Security Center can manage users access with each module.</a:t>
            </a:r>
          </a:p>
          <a:p>
            <a:r>
              <a:rPr lang="en-US" dirty="0">
                <a:solidFill>
                  <a:srgbClr val="000000"/>
                </a:solidFill>
                <a:latin typeface="+mj-lt"/>
              </a:rPr>
              <a:t>• Support Center allows users to manage the suite through the </a:t>
            </a:r>
            <a:r>
              <a:rPr lang="en-US" dirty="0" smtClean="0">
                <a:solidFill>
                  <a:srgbClr val="000000"/>
                </a:solidFill>
                <a:latin typeface="+mj-lt"/>
              </a:rPr>
              <a:t>network</a:t>
            </a:r>
            <a:r>
              <a:rPr lang="en-US" dirty="0">
                <a:solidFill>
                  <a:srgbClr val="000000"/>
                </a:solidFill>
                <a:latin typeface="+mj-lt"/>
              </a:rPr>
              <a:t>, eliminating interruption in data collection.</a:t>
            </a:r>
            <a:endParaRPr lang="en-US" dirty="0">
              <a:latin typeface="+mj-lt"/>
            </a:endParaRPr>
          </a:p>
        </p:txBody>
      </p:sp>
      <p:sp>
        <p:nvSpPr>
          <p:cNvPr id="8" name="Rectangle 7"/>
          <p:cNvSpPr/>
          <p:nvPr/>
        </p:nvSpPr>
        <p:spPr>
          <a:xfrm>
            <a:off x="844719" y="1560459"/>
            <a:ext cx="10694125" cy="1477328"/>
          </a:xfrm>
          <a:prstGeom prst="rect">
            <a:avLst/>
          </a:prstGeom>
        </p:spPr>
        <p:txBody>
          <a:bodyPr wrap="square">
            <a:spAutoFit/>
          </a:bodyPr>
          <a:lstStyle/>
          <a:p>
            <a:r>
              <a:rPr lang="en-US" dirty="0">
                <a:latin typeface="+mj-lt"/>
              </a:rPr>
              <a:t>The MeasurLink suite is best acquired as a Workgroup or Site License. These packages are a mix and match bundle of any module. Workgroups are 5, 10 and 15 seats. A Site License is 30 or more seats of MeasurLink. The package can be any combination of </a:t>
            </a:r>
            <a:r>
              <a:rPr lang="en-US" dirty="0" smtClean="0">
                <a:latin typeface="+mj-lt"/>
              </a:rPr>
              <a:t>Real-Time, </a:t>
            </a:r>
            <a:r>
              <a:rPr lang="en-US" dirty="0">
                <a:latin typeface="+mj-lt"/>
              </a:rPr>
              <a:t>Process Analyzer, Process Manager, </a:t>
            </a:r>
            <a:r>
              <a:rPr lang="en-US" dirty="0" smtClean="0">
                <a:latin typeface="+mj-lt"/>
              </a:rPr>
              <a:t>Report Scheduler, Gage </a:t>
            </a:r>
            <a:r>
              <a:rPr lang="en-US" dirty="0">
                <a:latin typeface="+mj-lt"/>
              </a:rPr>
              <a:t>R&amp;R and/or Gage Management modules. All of the stations in the installation store their data in </a:t>
            </a:r>
            <a:r>
              <a:rPr lang="en-US" dirty="0" smtClean="0">
                <a:latin typeface="+mj-lt"/>
              </a:rPr>
              <a:t>a </a:t>
            </a:r>
            <a:r>
              <a:rPr lang="en-US" dirty="0">
                <a:latin typeface="+mj-lt"/>
              </a:rPr>
              <a:t>SQL Database located on the user’s network.</a:t>
            </a:r>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smtClean="0">
                <a:solidFill>
                  <a:schemeClr val="bg1"/>
                </a:solidFill>
              </a:rPr>
              <a:t>Packages:</a:t>
            </a:r>
            <a:endParaRPr lang="en-US" altLang="en-US" sz="2600" dirty="0">
              <a:solidFill>
                <a:schemeClr val="bg1"/>
              </a:solidFill>
            </a:endParaRPr>
          </a:p>
        </p:txBody>
      </p:sp>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0370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50916" y="3062492"/>
            <a:ext cx="5525541" cy="3722334"/>
          </a:xfrm>
          <a:prstGeom prst="rect">
            <a:avLst/>
          </a:prstGeom>
        </p:spPr>
      </p:pic>
      <p:sp>
        <p:nvSpPr>
          <p:cNvPr id="3" name="Rectangle 2"/>
          <p:cNvSpPr/>
          <p:nvPr/>
        </p:nvSpPr>
        <p:spPr>
          <a:xfrm>
            <a:off x="748938" y="1480251"/>
            <a:ext cx="10563497" cy="1754326"/>
          </a:xfrm>
          <a:prstGeom prst="rect">
            <a:avLst/>
          </a:prstGeom>
        </p:spPr>
        <p:txBody>
          <a:bodyPr wrap="square">
            <a:spAutoFit/>
          </a:bodyPr>
          <a:lstStyle/>
          <a:p>
            <a:r>
              <a:rPr lang="en-US" dirty="0">
                <a:solidFill>
                  <a:srgbClr val="000000"/>
                </a:solidFill>
                <a:latin typeface="+mj-lt"/>
              </a:rPr>
              <a:t>Users who want to use MeasurLink in a terminal server environment or want to have a number of concurrent users should consider the Floating License upgrade option. This upgrade is available in packs of 5, 10, 15 and 30. This upgrade includes a licensing sever, DeployLX version 5, that manages the number of seats available.</a:t>
            </a:r>
          </a:p>
          <a:p>
            <a:r>
              <a:rPr lang="en-US" dirty="0">
                <a:solidFill>
                  <a:srgbClr val="000000"/>
                </a:solidFill>
                <a:latin typeface="+mj-lt"/>
              </a:rPr>
              <a:t>This type of installation is common in modern IT infrastructure. Thin-Client hardware or traditional PCs can utilize this option. A user could choose to upgrade a portion of or their entire number of seats to the Floating License upgrade option.</a:t>
            </a:r>
          </a:p>
        </p:txBody>
      </p:sp>
      <p:sp>
        <p:nvSpPr>
          <p:cNvPr id="8" name="Rectangle 7"/>
          <p:cNvSpPr/>
          <p:nvPr/>
        </p:nvSpPr>
        <p:spPr>
          <a:xfrm>
            <a:off x="748938" y="3835031"/>
            <a:ext cx="6122126" cy="1754326"/>
          </a:xfrm>
          <a:prstGeom prst="rect">
            <a:avLst/>
          </a:prstGeom>
        </p:spPr>
        <p:txBody>
          <a:bodyPr wrap="square">
            <a:spAutoFit/>
          </a:bodyPr>
          <a:lstStyle/>
          <a:p>
            <a:r>
              <a:rPr lang="en-US" dirty="0">
                <a:solidFill>
                  <a:srgbClr val="000000"/>
                </a:solidFill>
              </a:rPr>
              <a:t>• Easier maintenance of installations</a:t>
            </a:r>
          </a:p>
          <a:p>
            <a:r>
              <a:rPr lang="en-US" dirty="0">
                <a:solidFill>
                  <a:srgbClr val="000000"/>
                </a:solidFill>
              </a:rPr>
              <a:t>• Most flexible use of modules</a:t>
            </a:r>
          </a:p>
          <a:p>
            <a:r>
              <a:rPr lang="en-US" dirty="0">
                <a:solidFill>
                  <a:srgbClr val="000000"/>
                </a:solidFill>
              </a:rPr>
              <a:t>• Cost effective way to include more users without purchasing additional seats.</a:t>
            </a:r>
          </a:p>
          <a:p>
            <a:r>
              <a:rPr lang="en-US" dirty="0">
                <a:solidFill>
                  <a:srgbClr val="000000"/>
                </a:solidFill>
              </a:rPr>
              <a:t>• Can be added to an existing installation or integrated during the initial installation.</a:t>
            </a:r>
            <a:endParaRPr lang="en-US" dirty="0"/>
          </a:p>
        </p:txBody>
      </p:sp>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Floating </a:t>
            </a:r>
            <a:r>
              <a:rPr lang="en-US" altLang="en-US" sz="2600" dirty="0" smtClean="0">
                <a:solidFill>
                  <a:schemeClr val="bg1"/>
                </a:solidFill>
              </a:rPr>
              <a:t>Licenses:</a:t>
            </a:r>
            <a:endParaRPr lang="en-US" altLang="en-US" sz="2600" dirty="0">
              <a:solidFill>
                <a:schemeClr val="bg1"/>
              </a:solidFill>
            </a:endParaRPr>
          </a:p>
        </p:txBody>
      </p:sp>
      <p:grpSp>
        <p:nvGrpSpPr>
          <p:cNvPr id="9" name="Group 8"/>
          <p:cNvGrpSpPr/>
          <p:nvPr/>
        </p:nvGrpSpPr>
        <p:grpSpPr>
          <a:xfrm>
            <a:off x="245700" y="5818301"/>
            <a:ext cx="2362200" cy="851935"/>
            <a:chOff x="2388391" y="2004008"/>
            <a:chExt cx="4162425" cy="1501192"/>
          </a:xfrm>
        </p:grpSpPr>
        <p:pic>
          <p:nvPicPr>
            <p:cNvPr id="10" name="Picture 1032" descr="measurlink2"/>
            <p:cNvPicPr>
              <a:picLocks noChangeAspect="1" noChangeArrowheads="1"/>
            </p:cNvPicPr>
            <p:nvPr/>
          </p:nvPicPr>
          <p:blipFill>
            <a:blip r:embed="rId3"/>
            <a:srcRect/>
            <a:stretch>
              <a:fillRect/>
            </a:stretch>
          </p:blipFill>
          <p:spPr bwMode="auto">
            <a:xfrm>
              <a:off x="2388391" y="2867025"/>
              <a:ext cx="4162425" cy="638175"/>
            </a:xfrm>
            <a:prstGeom prst="rect">
              <a:avLst/>
            </a:prstGeom>
            <a:noFill/>
            <a:ln w="9525">
              <a:noFill/>
              <a:miter lim="800000"/>
              <a:headEnd/>
              <a:tailEnd/>
            </a:ln>
          </p:spPr>
        </p:pic>
        <p:pic>
          <p:nvPicPr>
            <p:cNvPr id="11" name="Picture 2" descr="MeasurLi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9106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3335066" y="3712301"/>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1" hangingPunct="1">
              <a:spcBef>
                <a:spcPct val="0"/>
              </a:spcBef>
              <a:buFontTx/>
              <a:buNone/>
            </a:pPr>
            <a:r>
              <a:rPr lang="en-US" altLang="en-US" sz="2600" dirty="0"/>
              <a:t>Thank You</a:t>
            </a:r>
          </a:p>
        </p:txBody>
      </p:sp>
      <p:grpSp>
        <p:nvGrpSpPr>
          <p:cNvPr id="3" name="Group 2"/>
          <p:cNvGrpSpPr/>
          <p:nvPr/>
        </p:nvGrpSpPr>
        <p:grpSpPr>
          <a:xfrm>
            <a:off x="245700" y="5818301"/>
            <a:ext cx="2362200" cy="851935"/>
            <a:chOff x="2388391" y="2004008"/>
            <a:chExt cx="4162425" cy="1501192"/>
          </a:xfrm>
        </p:grpSpPr>
        <p:pic>
          <p:nvPicPr>
            <p:cNvPr id="4" name="Picture 1032" descr="measurlink2"/>
            <p:cNvPicPr>
              <a:picLocks noChangeAspect="1" noChangeArrowheads="1"/>
            </p:cNvPicPr>
            <p:nvPr/>
          </p:nvPicPr>
          <p:blipFill>
            <a:blip r:embed="rId2"/>
            <a:srcRect/>
            <a:stretch>
              <a:fillRect/>
            </a:stretch>
          </p:blipFill>
          <p:spPr bwMode="auto">
            <a:xfrm>
              <a:off x="2388391" y="2867025"/>
              <a:ext cx="4162425" cy="638175"/>
            </a:xfrm>
            <a:prstGeom prst="rect">
              <a:avLst/>
            </a:prstGeom>
            <a:noFill/>
            <a:ln w="9525">
              <a:noFill/>
              <a:miter lim="800000"/>
              <a:headEnd/>
              <a:tailEnd/>
            </a:ln>
          </p:spPr>
        </p:pic>
        <p:pic>
          <p:nvPicPr>
            <p:cNvPr id="5" name="Picture 2" descr="Measur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809" y="2004008"/>
              <a:ext cx="891591" cy="891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7905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1839770" y="1544370"/>
            <a:ext cx="860438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Many of our gages include an SPC output port.  This port will vary depending upon many factors: </a:t>
            </a:r>
          </a:p>
          <a:p>
            <a:pPr marL="457200" indent="-457200" eaLnBrk="1" hangingPunct="1">
              <a:spcBef>
                <a:spcPct val="0"/>
              </a:spcBef>
              <a:defRPr/>
            </a:pPr>
            <a:r>
              <a:rPr lang="en-US" altLang="en-US" sz="2000" dirty="0"/>
              <a:t>Model of the gage</a:t>
            </a:r>
            <a:r>
              <a:rPr lang="en-US" altLang="en-US" sz="2000" dirty="0" smtClean="0"/>
              <a:t>.</a:t>
            </a:r>
          </a:p>
          <a:p>
            <a:pPr marL="457200" indent="-457200" eaLnBrk="1" hangingPunct="1">
              <a:spcBef>
                <a:spcPct val="0"/>
              </a:spcBef>
              <a:defRPr/>
            </a:pPr>
            <a:r>
              <a:rPr lang="en-US" altLang="en-US" sz="2000" dirty="0" smtClean="0"/>
              <a:t>Age of the gage.</a:t>
            </a:r>
            <a:endParaRPr lang="en-US" altLang="en-US" sz="2000" dirty="0"/>
          </a:p>
          <a:p>
            <a:pPr marL="457200" indent="-457200" eaLnBrk="1" hangingPunct="1">
              <a:spcBef>
                <a:spcPct val="0"/>
              </a:spcBef>
              <a:defRPr/>
            </a:pPr>
            <a:r>
              <a:rPr lang="en-US" altLang="en-US" sz="2000" dirty="0"/>
              <a:t>Is the gage Coolant Proof?</a:t>
            </a:r>
          </a:p>
          <a:p>
            <a:pPr marL="457200" indent="-457200" eaLnBrk="1" hangingPunct="1">
              <a:spcBef>
                <a:spcPct val="0"/>
              </a:spcBef>
              <a:defRPr/>
            </a:pPr>
            <a:r>
              <a:rPr lang="en-US" altLang="en-US" sz="2000" dirty="0"/>
              <a:t>Does the gage have a Data Button</a:t>
            </a:r>
            <a:r>
              <a:rPr lang="en-US" altLang="en-US" sz="2000" dirty="0" smtClean="0"/>
              <a:t>?</a:t>
            </a:r>
            <a:endParaRPr lang="en-US" altLang="en-US" sz="2000" dirty="0"/>
          </a:p>
          <a:p>
            <a:pPr marL="457200" indent="-457200" eaLnBrk="1" hangingPunct="1">
              <a:spcBef>
                <a:spcPct val="0"/>
              </a:spcBef>
              <a:defRPr/>
            </a:pPr>
            <a:endParaRPr lang="en-US" altLang="en-US" sz="2600" dirty="0"/>
          </a:p>
        </p:txBody>
      </p:sp>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366" y="3579223"/>
            <a:ext cx="11791194" cy="3133409"/>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SPC Connection Types: </a:t>
            </a:r>
          </a:p>
        </p:txBody>
      </p:sp>
    </p:spTree>
    <p:extLst>
      <p:ext uri="{BB962C8B-B14F-4D97-AF65-F5344CB8AC3E}">
        <p14:creationId xmlns:p14="http://schemas.microsoft.com/office/powerpoint/2010/main" val="189663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497081" y="1598293"/>
            <a:ext cx="11329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t>The USB ITN is a device that connects a gage with SPC Output directly to a PC through a USB connection: </a:t>
            </a:r>
          </a:p>
        </p:txBody>
      </p:sp>
      <p:sp>
        <p:nvSpPr>
          <p:cNvPr id="10" name="TextBox 9"/>
          <p:cNvSpPr txBox="1"/>
          <p:nvPr/>
        </p:nvSpPr>
        <p:spPr>
          <a:xfrm>
            <a:off x="3150016" y="5007935"/>
            <a:ext cx="8001000" cy="1631216"/>
          </a:xfrm>
          <a:prstGeom prst="rect">
            <a:avLst/>
          </a:prstGeom>
          <a:noFill/>
        </p:spPr>
        <p:txBody>
          <a:bodyPr>
            <a:spAutoFit/>
          </a:bodyPr>
          <a:lstStyle/>
          <a:p>
            <a:pPr eaLnBrk="1" hangingPunct="1">
              <a:defRPr/>
            </a:pPr>
            <a:r>
              <a:rPr lang="en-US" sz="2000" dirty="0"/>
              <a:t>Features:</a:t>
            </a:r>
          </a:p>
          <a:p>
            <a:pPr marL="457200" indent="-457200">
              <a:buFont typeface="Arial" pitchFamily="34" charset="0"/>
              <a:buChar char="•"/>
              <a:defRPr/>
            </a:pPr>
            <a:r>
              <a:rPr lang="en-US" sz="2000" dirty="0"/>
              <a:t>One piece 2 meter cable.</a:t>
            </a:r>
          </a:p>
          <a:p>
            <a:pPr marL="457200" indent="-457200">
              <a:buFont typeface="Arial" pitchFamily="34" charset="0"/>
              <a:buChar char="•"/>
              <a:defRPr/>
            </a:pPr>
            <a:r>
              <a:rPr lang="en-US" sz="2000" dirty="0"/>
              <a:t>HID compatible (Keyboard Entry).</a:t>
            </a:r>
          </a:p>
          <a:p>
            <a:pPr marL="457200" indent="-457200">
              <a:buFont typeface="Arial" pitchFamily="34" charset="0"/>
              <a:buChar char="•"/>
              <a:defRPr/>
            </a:pPr>
            <a:r>
              <a:rPr lang="en-US" sz="2000" dirty="0"/>
              <a:t>Supports Mitutoyo Digimatic Type A, B, C, D, E, F, G.</a:t>
            </a:r>
          </a:p>
          <a:p>
            <a:pPr marL="457200" indent="-457200">
              <a:buFont typeface="Arial" pitchFamily="34" charset="0"/>
              <a:buChar char="•"/>
              <a:defRPr/>
            </a:pPr>
            <a:r>
              <a:rPr lang="en-US" sz="2000" dirty="0"/>
              <a:t>No software or drivers required. </a:t>
            </a:r>
          </a:p>
        </p:txBody>
      </p:sp>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3718" y="2236909"/>
            <a:ext cx="7355882" cy="2622072"/>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USB ITN Product Description: </a:t>
            </a:r>
          </a:p>
        </p:txBody>
      </p:sp>
    </p:spTree>
    <p:extLst>
      <p:ext uri="{BB962C8B-B14F-4D97-AF65-F5344CB8AC3E}">
        <p14:creationId xmlns:p14="http://schemas.microsoft.com/office/powerpoint/2010/main" val="1923174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1420" y="2299063"/>
            <a:ext cx="5856539" cy="360104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1"/>
          <p:cNvSpPr txBox="1">
            <a:spLocks noChangeArrowheads="1"/>
          </p:cNvSpPr>
          <p:nvPr/>
        </p:nvSpPr>
        <p:spPr bwMode="auto">
          <a:xfrm>
            <a:off x="358284" y="3130089"/>
            <a:ext cx="57631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T</a:t>
            </a:r>
            <a:r>
              <a:rPr lang="en-US" altLang="en-US" sz="2000" dirty="0" smtClean="0"/>
              <a:t>he </a:t>
            </a:r>
            <a:r>
              <a:rPr lang="en-US" altLang="en-US" sz="2000" dirty="0"/>
              <a:t>Micrometer is sending data directly to Excel each time the Data Button(circled) is pressed</a:t>
            </a:r>
            <a:r>
              <a:rPr lang="en-US" altLang="en-US" sz="2000" dirty="0" smtClean="0"/>
              <a:t>.</a:t>
            </a:r>
          </a:p>
          <a:p>
            <a:pPr eaLnBrk="1" hangingPunct="1">
              <a:spcBef>
                <a:spcPct val="0"/>
              </a:spcBef>
              <a:buFontTx/>
              <a:buNone/>
              <a:defRPr/>
            </a:pPr>
            <a:endParaRPr lang="en-US" altLang="en-US" sz="2000" dirty="0"/>
          </a:p>
          <a:p>
            <a:pPr marL="457200" indent="-457200" eaLnBrk="1" hangingPunct="1">
              <a:spcBef>
                <a:spcPct val="0"/>
              </a:spcBef>
              <a:defRPr/>
            </a:pPr>
            <a:r>
              <a:rPr lang="en-US" altLang="en-US" sz="2000" dirty="0"/>
              <a:t>293-330 		</a:t>
            </a:r>
            <a:r>
              <a:rPr lang="en-US" altLang="en-US" sz="2000" dirty="0" smtClean="0"/>
              <a:t>	0-1</a:t>
            </a:r>
            <a:r>
              <a:rPr lang="en-US" altLang="en-US" sz="2000" dirty="0"/>
              <a:t>” Coolant Proof Micrometer.</a:t>
            </a:r>
          </a:p>
          <a:p>
            <a:pPr marL="457200" indent="-457200" eaLnBrk="1" hangingPunct="1">
              <a:spcBef>
                <a:spcPct val="0"/>
              </a:spcBef>
              <a:defRPr/>
            </a:pPr>
            <a:r>
              <a:rPr lang="en-US" altLang="en-US" sz="2000" dirty="0"/>
              <a:t>06ADV380B 	USB ITN Type B.</a:t>
            </a:r>
          </a:p>
          <a:p>
            <a:pPr marL="457200" indent="-457200" eaLnBrk="1" hangingPunct="1">
              <a:spcBef>
                <a:spcPct val="0"/>
              </a:spcBef>
              <a:defRPr/>
            </a:pPr>
            <a:r>
              <a:rPr lang="en-US" altLang="en-US" sz="2000" dirty="0"/>
              <a:t>Laptop with Excel.</a:t>
            </a:r>
          </a:p>
        </p:txBody>
      </p:sp>
      <p:sp>
        <p:nvSpPr>
          <p:cNvPr id="5"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USB ITN Application Example : </a:t>
            </a:r>
          </a:p>
        </p:txBody>
      </p:sp>
    </p:spTree>
    <p:extLst>
      <p:ext uri="{BB962C8B-B14F-4D97-AF65-F5344CB8AC3E}">
        <p14:creationId xmlns:p14="http://schemas.microsoft.com/office/powerpoint/2010/main" val="1675451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358284" y="1631370"/>
            <a:ext cx="8759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000" dirty="0"/>
              <a:t>These cables are used to output measurement data from a gage with SPC output to a multiplexer or other Digimatic device: </a:t>
            </a:r>
          </a:p>
        </p:txBody>
      </p:sp>
      <p:sp>
        <p:nvSpPr>
          <p:cNvPr id="10" name="TextBox 9"/>
          <p:cNvSpPr txBox="1"/>
          <p:nvPr/>
        </p:nvSpPr>
        <p:spPr>
          <a:xfrm>
            <a:off x="358285" y="4907439"/>
            <a:ext cx="8837966" cy="1631216"/>
          </a:xfrm>
          <a:prstGeom prst="rect">
            <a:avLst/>
          </a:prstGeom>
          <a:noFill/>
        </p:spPr>
        <p:txBody>
          <a:bodyPr wrap="square">
            <a:spAutoFit/>
          </a:bodyPr>
          <a:lstStyle/>
          <a:p>
            <a:pPr eaLnBrk="1" hangingPunct="1">
              <a:defRPr/>
            </a:pPr>
            <a:r>
              <a:rPr lang="en-US" sz="2000" dirty="0"/>
              <a:t>Features:</a:t>
            </a:r>
          </a:p>
          <a:p>
            <a:pPr marL="457200" indent="-457200">
              <a:buFont typeface="Arial" pitchFamily="34" charset="0"/>
              <a:buChar char="•"/>
              <a:defRPr/>
            </a:pPr>
            <a:r>
              <a:rPr lang="en-US" sz="2000" dirty="0"/>
              <a:t>Mitutoyo Digimatic Type A, B, C, D, E, F, G connection on one end and 10 Pin(D) connection on the other.</a:t>
            </a:r>
          </a:p>
          <a:p>
            <a:pPr marL="457200" indent="-457200">
              <a:buFont typeface="Arial" pitchFamily="34" charset="0"/>
              <a:buChar char="•"/>
              <a:defRPr/>
            </a:pPr>
            <a:r>
              <a:rPr lang="en-US" sz="2000" dirty="0"/>
              <a:t>1 and 2 meters with 3 and 5 meters length on select models.</a:t>
            </a:r>
          </a:p>
          <a:p>
            <a:pPr marL="457200" indent="-457200">
              <a:buFont typeface="Arial" pitchFamily="34" charset="0"/>
              <a:buChar char="•"/>
              <a:defRPr/>
            </a:pPr>
            <a:r>
              <a:rPr lang="en-US" sz="2000" dirty="0"/>
              <a:t>Requires additional equipment, cannot be used standalone</a:t>
            </a:r>
            <a:r>
              <a:rPr lang="en-US" sz="2000" dirty="0" smtClean="0"/>
              <a:t>.</a:t>
            </a:r>
            <a:endParaRPr lang="en-US" sz="2000" dirty="0"/>
          </a:p>
        </p:txBody>
      </p:sp>
      <p:pic>
        <p:nvPicPr>
          <p:cNvPr id="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5055" y="2581586"/>
            <a:ext cx="3389256" cy="228440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3328" y="1466292"/>
            <a:ext cx="2689347" cy="5289366"/>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p:cNvSpPr txBox="1">
            <a:spLocks noChangeArrowheads="1"/>
          </p:cNvSpPr>
          <p:nvPr/>
        </p:nvSpPr>
        <p:spPr bwMode="auto">
          <a:xfrm>
            <a:off x="358284" y="387354"/>
            <a:ext cx="6739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SPC Connecting Cables Product Description: </a:t>
            </a:r>
          </a:p>
        </p:txBody>
      </p:sp>
    </p:spTree>
    <p:extLst>
      <p:ext uri="{BB962C8B-B14F-4D97-AF65-F5344CB8AC3E}">
        <p14:creationId xmlns:p14="http://schemas.microsoft.com/office/powerpoint/2010/main" val="1664940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7" name="TextBox 1"/>
          <p:cNvSpPr txBox="1">
            <a:spLocks noChangeArrowheads="1"/>
          </p:cNvSpPr>
          <p:nvPr/>
        </p:nvSpPr>
        <p:spPr bwMode="auto">
          <a:xfrm>
            <a:off x="358284" y="1663908"/>
            <a:ext cx="1146795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pPr>
            <a:r>
              <a:rPr lang="en-US" altLang="en-US" sz="2000" dirty="0"/>
              <a:t>The USB Input Tool is a device that connects a gage with SPC Output </a:t>
            </a:r>
            <a:r>
              <a:rPr lang="en-US" altLang="en-US" sz="2000" dirty="0" smtClean="0"/>
              <a:t>and SPC Cable directly </a:t>
            </a:r>
            <a:r>
              <a:rPr lang="en-US" altLang="en-US" sz="2000" dirty="0"/>
              <a:t>to a PC through a USB connection: </a:t>
            </a:r>
          </a:p>
        </p:txBody>
      </p:sp>
      <p:sp>
        <p:nvSpPr>
          <p:cNvPr id="10" name="TextBox 9"/>
          <p:cNvSpPr txBox="1"/>
          <p:nvPr/>
        </p:nvSpPr>
        <p:spPr>
          <a:xfrm>
            <a:off x="1386984" y="3633541"/>
            <a:ext cx="8001000" cy="2246769"/>
          </a:xfrm>
          <a:prstGeom prst="rect">
            <a:avLst/>
          </a:prstGeom>
          <a:noFill/>
        </p:spPr>
        <p:txBody>
          <a:bodyPr>
            <a:spAutoFit/>
          </a:bodyPr>
          <a:lstStyle/>
          <a:p>
            <a:pPr eaLnBrk="1" hangingPunct="1">
              <a:defRPr/>
            </a:pPr>
            <a:r>
              <a:rPr lang="en-US" sz="2000" dirty="0"/>
              <a:t>Features:</a:t>
            </a:r>
          </a:p>
          <a:p>
            <a:pPr marL="457200" indent="-457200">
              <a:buFont typeface="Arial" pitchFamily="34" charset="0"/>
              <a:buChar char="•"/>
              <a:defRPr/>
            </a:pPr>
            <a:r>
              <a:rPr lang="en-US" sz="2000" dirty="0"/>
              <a:t>HID compatible (Keyboard Entry).</a:t>
            </a:r>
          </a:p>
          <a:p>
            <a:pPr marL="457200" indent="-457200">
              <a:buFont typeface="Arial" pitchFamily="34" charset="0"/>
              <a:buChar char="•"/>
              <a:defRPr/>
            </a:pPr>
            <a:r>
              <a:rPr lang="en-US" sz="2000" dirty="0"/>
              <a:t>Supports Mitutoyo Digimatic Type D.</a:t>
            </a:r>
          </a:p>
          <a:p>
            <a:pPr marL="457200" indent="-457200">
              <a:buFont typeface="Arial" pitchFamily="34" charset="0"/>
              <a:buChar char="•"/>
              <a:defRPr/>
            </a:pPr>
            <a:r>
              <a:rPr lang="en-US" sz="2000" dirty="0"/>
              <a:t>Includes Data Button on the unit.</a:t>
            </a:r>
          </a:p>
          <a:p>
            <a:pPr marL="457200" indent="-457200">
              <a:buFont typeface="Arial" pitchFamily="34" charset="0"/>
              <a:buChar char="•"/>
              <a:defRPr/>
            </a:pPr>
            <a:r>
              <a:rPr lang="en-US" sz="2000" dirty="0"/>
              <a:t>Supports SPC Footswitch</a:t>
            </a:r>
          </a:p>
          <a:p>
            <a:pPr marL="457200" indent="-457200">
              <a:buFont typeface="Arial" pitchFamily="34" charset="0"/>
              <a:buChar char="•"/>
              <a:defRPr/>
            </a:pPr>
            <a:r>
              <a:rPr lang="en-US" sz="2000" dirty="0"/>
              <a:t>Requires a SPC Connecting Cable.</a:t>
            </a:r>
          </a:p>
          <a:p>
            <a:pPr marL="457200" indent="-457200">
              <a:buFont typeface="Arial" pitchFamily="34" charset="0"/>
              <a:buChar char="•"/>
              <a:defRPr/>
            </a:pPr>
            <a:r>
              <a:rPr lang="en-US" sz="2000" dirty="0"/>
              <a:t>No software or drivers required. </a:t>
            </a:r>
          </a:p>
        </p:txBody>
      </p:sp>
      <p:pic>
        <p:nvPicPr>
          <p:cNvPr id="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1267" y="2238102"/>
            <a:ext cx="4314745" cy="391240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p:cNvSpPr txBox="1">
            <a:spLocks noChangeArrowheads="1"/>
          </p:cNvSpPr>
          <p:nvPr/>
        </p:nvSpPr>
        <p:spPr bwMode="auto">
          <a:xfrm>
            <a:off x="358284" y="387354"/>
            <a:ext cx="5257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USB Input Tool Product Description: </a:t>
            </a:r>
          </a:p>
        </p:txBody>
      </p:sp>
    </p:spTree>
    <p:extLst>
      <p:ext uri="{BB962C8B-B14F-4D97-AF65-F5344CB8AC3E}">
        <p14:creationId xmlns:p14="http://schemas.microsoft.com/office/powerpoint/2010/main" val="152347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7184" y="2713921"/>
            <a:ext cx="6400800" cy="467020"/>
          </a:xfrm>
        </p:spPr>
        <p:txBody>
          <a:bodyPr>
            <a:normAutofit/>
          </a:bodyPr>
          <a:lstStyle/>
          <a:p>
            <a:r>
              <a:rPr lang="en-US" sz="2000" baseline="30000" dirty="0">
                <a:solidFill>
                  <a:schemeClr val="bg1"/>
                </a:solidFill>
                <a:latin typeface="Arial"/>
                <a:cs typeface="Arial"/>
              </a:rPr>
              <a:t>February 5th, 2015</a:t>
            </a:r>
          </a:p>
        </p:txBody>
      </p:sp>
      <p:sp>
        <p:nvSpPr>
          <p:cNvPr id="8" name="TextBox 1"/>
          <p:cNvSpPr txBox="1">
            <a:spLocks noChangeArrowheads="1"/>
          </p:cNvSpPr>
          <p:nvPr/>
        </p:nvSpPr>
        <p:spPr bwMode="auto">
          <a:xfrm>
            <a:off x="670669" y="2958213"/>
            <a:ext cx="66967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400">
                <a:solidFill>
                  <a:schemeClr val="tx1"/>
                </a:solidFill>
                <a:latin typeface="Times New Roman" panose="02020603050405020304" pitchFamily="18" charset="0"/>
              </a:defRPr>
            </a:lvl1pPr>
            <a:lvl2pPr marL="742950" indent="-285750" eaLnBrk="0" hangingPunct="0">
              <a:spcBef>
                <a:spcPct val="20000"/>
              </a:spcBef>
              <a:buChar char="–"/>
              <a:defRPr sz="3000">
                <a:solidFill>
                  <a:schemeClr val="tx1"/>
                </a:solidFill>
                <a:latin typeface="Times New Roman" panose="02020603050405020304" pitchFamily="18" charset="0"/>
              </a:defRPr>
            </a:lvl2pPr>
            <a:lvl3pPr marL="1143000" indent="-228600" eaLnBrk="0" hangingPunct="0">
              <a:spcBef>
                <a:spcPct val="20000"/>
              </a:spcBef>
              <a:buChar char="•"/>
              <a:defRPr sz="2600">
                <a:solidFill>
                  <a:schemeClr val="tx1"/>
                </a:solidFill>
                <a:latin typeface="Times New Roman" panose="02020603050405020304" pitchFamily="18" charset="0"/>
              </a:defRPr>
            </a:lvl3pPr>
            <a:lvl4pPr marL="1600200" indent="-228600" eaLnBrk="0" hangingPunct="0">
              <a:spcBef>
                <a:spcPct val="20000"/>
              </a:spcBef>
              <a:buChar char="–"/>
              <a:defRPr sz="2100">
                <a:solidFill>
                  <a:schemeClr val="tx1"/>
                </a:solidFill>
                <a:latin typeface="Times New Roman" panose="02020603050405020304" pitchFamily="18" charset="0"/>
              </a:defRPr>
            </a:lvl4pPr>
            <a:lvl5pPr marL="2057400" indent="-228600" eaLnBrk="0" hangingPunct="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eaLnBrk="1" hangingPunct="1">
              <a:spcBef>
                <a:spcPct val="0"/>
              </a:spcBef>
              <a:buFontTx/>
              <a:buNone/>
              <a:defRPr/>
            </a:pPr>
            <a:r>
              <a:rPr lang="en-US" altLang="en-US" sz="2000" dirty="0"/>
              <a:t>T</a:t>
            </a:r>
            <a:r>
              <a:rPr lang="en-US" altLang="en-US" sz="2000" dirty="0" smtClean="0"/>
              <a:t>he </a:t>
            </a:r>
            <a:r>
              <a:rPr lang="en-US" altLang="en-US" sz="2000" dirty="0"/>
              <a:t>Caliper is sending data directly to Excel each time the Data Button on the SPC Connecting Cable or Input Tool Direct is pressed</a:t>
            </a:r>
            <a:r>
              <a:rPr lang="en-US" altLang="en-US" sz="2000" dirty="0" smtClean="0"/>
              <a:t>.</a:t>
            </a:r>
          </a:p>
          <a:p>
            <a:pPr eaLnBrk="1" hangingPunct="1">
              <a:spcBef>
                <a:spcPct val="0"/>
              </a:spcBef>
              <a:buFontTx/>
              <a:buNone/>
              <a:defRPr/>
            </a:pPr>
            <a:endParaRPr lang="en-US" altLang="en-US" sz="2000" dirty="0"/>
          </a:p>
          <a:p>
            <a:pPr marL="457200" indent="-457200" eaLnBrk="1" hangingPunct="1">
              <a:spcBef>
                <a:spcPct val="0"/>
              </a:spcBef>
              <a:defRPr/>
            </a:pPr>
            <a:r>
              <a:rPr lang="en-US" altLang="en-US" sz="2000" dirty="0"/>
              <a:t>500-171-20		</a:t>
            </a:r>
            <a:r>
              <a:rPr lang="en-US" sz="2000" dirty="0"/>
              <a:t>ABSOLUTE Digimatic Caliper</a:t>
            </a:r>
            <a:r>
              <a:rPr lang="en-US" altLang="en-US" sz="2000" dirty="0"/>
              <a:t>.</a:t>
            </a:r>
          </a:p>
          <a:p>
            <a:pPr marL="457200" indent="-457200" eaLnBrk="1" hangingPunct="1">
              <a:spcBef>
                <a:spcPct val="0"/>
              </a:spcBef>
              <a:defRPr/>
            </a:pPr>
            <a:r>
              <a:rPr lang="en-US" altLang="en-US" sz="2000" dirty="0"/>
              <a:t>959149		</a:t>
            </a:r>
            <a:r>
              <a:rPr lang="en-US" altLang="en-US" sz="2000" dirty="0" smtClean="0"/>
              <a:t>	SPC </a:t>
            </a:r>
            <a:r>
              <a:rPr lang="en-US" altLang="en-US" sz="2000" dirty="0"/>
              <a:t>Connection Cable Type C 1m</a:t>
            </a:r>
          </a:p>
          <a:p>
            <a:pPr marL="457200" indent="-457200" eaLnBrk="1" hangingPunct="1">
              <a:spcBef>
                <a:spcPct val="0"/>
              </a:spcBef>
              <a:defRPr/>
            </a:pPr>
            <a:r>
              <a:rPr lang="en-US" altLang="en-US" sz="2000" dirty="0"/>
              <a:t>264-012-10		USB Input Tool</a:t>
            </a:r>
          </a:p>
          <a:p>
            <a:pPr marL="457200" indent="-457200" eaLnBrk="1" hangingPunct="1">
              <a:spcBef>
                <a:spcPct val="0"/>
              </a:spcBef>
              <a:defRPr/>
            </a:pPr>
            <a:r>
              <a:rPr lang="en-US" altLang="en-US" sz="2000" dirty="0"/>
              <a:t>Laptop with Excel.</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38645" y="2272937"/>
            <a:ext cx="4287774" cy="3925099"/>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358283" y="387354"/>
            <a:ext cx="55722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New Roman" panose="02020603050405020304" pitchFamily="18" charset="0"/>
              </a:defRPr>
            </a:lvl1pPr>
            <a:lvl2pPr marL="742950" indent="-285750">
              <a:spcBef>
                <a:spcPct val="20000"/>
              </a:spcBef>
              <a:buChar char="–"/>
              <a:defRPr sz="3000">
                <a:solidFill>
                  <a:schemeClr val="tx1"/>
                </a:solidFill>
                <a:latin typeface="Times New Roman" panose="02020603050405020304" pitchFamily="18" charset="0"/>
              </a:defRPr>
            </a:lvl2pPr>
            <a:lvl3pPr marL="1143000" indent="-228600">
              <a:spcBef>
                <a:spcPct val="20000"/>
              </a:spcBef>
              <a:buChar char="•"/>
              <a:defRPr sz="2600">
                <a:solidFill>
                  <a:schemeClr val="tx1"/>
                </a:solidFill>
                <a:latin typeface="Times New Roman" panose="02020603050405020304" pitchFamily="18" charset="0"/>
              </a:defRPr>
            </a:lvl3pPr>
            <a:lvl4pPr marL="1600200" indent="-228600">
              <a:spcBef>
                <a:spcPct val="20000"/>
              </a:spcBef>
              <a:buChar char="–"/>
              <a:defRPr sz="2100">
                <a:solidFill>
                  <a:schemeClr val="tx1"/>
                </a:solidFill>
                <a:latin typeface="Times New Roman" panose="02020603050405020304" pitchFamily="18" charset="0"/>
              </a:defRPr>
            </a:lvl4pPr>
            <a:lvl5pPr marL="2057400" indent="-228600">
              <a:spcBef>
                <a:spcPct val="20000"/>
              </a:spcBef>
              <a:buChar char="»"/>
              <a:defRPr sz="21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1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1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1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100">
                <a:solidFill>
                  <a:schemeClr val="tx1"/>
                </a:solidFill>
                <a:latin typeface="Times New Roman" panose="02020603050405020304" pitchFamily="18" charset="0"/>
              </a:defRPr>
            </a:lvl9pPr>
          </a:lstStyle>
          <a:p>
            <a:pPr>
              <a:spcBef>
                <a:spcPct val="0"/>
              </a:spcBef>
              <a:buNone/>
            </a:pPr>
            <a:r>
              <a:rPr lang="en-US" altLang="en-US" sz="2600" dirty="0">
                <a:solidFill>
                  <a:schemeClr val="bg1"/>
                </a:solidFill>
              </a:rPr>
              <a:t>USB Input Tool Application Example : </a:t>
            </a:r>
          </a:p>
        </p:txBody>
      </p:sp>
    </p:spTree>
    <p:extLst>
      <p:ext uri="{BB962C8B-B14F-4D97-AF65-F5344CB8AC3E}">
        <p14:creationId xmlns:p14="http://schemas.microsoft.com/office/powerpoint/2010/main" val="1356530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4678</TotalTime>
  <Words>1678</Words>
  <Application>Microsoft Office PowerPoint</Application>
  <PresentationFormat>Widescreen</PresentationFormat>
  <Paragraphs>220</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Mitutoyo Canada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Roberts</dc:creator>
  <cp:lastModifiedBy>Jeremy Banks</cp:lastModifiedBy>
  <cp:revision>264</cp:revision>
  <dcterms:created xsi:type="dcterms:W3CDTF">2014-02-06T13:53:23Z</dcterms:created>
  <dcterms:modified xsi:type="dcterms:W3CDTF">2017-11-10T15:21:51Z</dcterms:modified>
</cp:coreProperties>
</file>