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333" r:id="rId4"/>
    <p:sldId id="281" r:id="rId5"/>
    <p:sldId id="291" r:id="rId6"/>
    <p:sldId id="295" r:id="rId7"/>
    <p:sldId id="282" r:id="rId8"/>
    <p:sldId id="283" r:id="rId9"/>
    <p:sldId id="284" r:id="rId10"/>
    <p:sldId id="285" r:id="rId11"/>
    <p:sldId id="287" r:id="rId12"/>
    <p:sldId id="288" r:id="rId13"/>
    <p:sldId id="293" r:id="rId14"/>
    <p:sldId id="292" r:id="rId15"/>
    <p:sldId id="296" r:id="rId16"/>
    <p:sldId id="297" r:id="rId17"/>
    <p:sldId id="299" r:id="rId18"/>
    <p:sldId id="300" r:id="rId19"/>
    <p:sldId id="306" r:id="rId20"/>
    <p:sldId id="301" r:id="rId21"/>
    <p:sldId id="294" r:id="rId22"/>
    <p:sldId id="303" r:id="rId23"/>
    <p:sldId id="328" r:id="rId24"/>
    <p:sldId id="329" r:id="rId25"/>
    <p:sldId id="309" r:id="rId26"/>
    <p:sldId id="307" r:id="rId27"/>
    <p:sldId id="304" r:id="rId28"/>
    <p:sldId id="312" r:id="rId29"/>
    <p:sldId id="327" r:id="rId30"/>
    <p:sldId id="320" r:id="rId31"/>
    <p:sldId id="321" r:id="rId32"/>
    <p:sldId id="322" r:id="rId33"/>
    <p:sldId id="323" r:id="rId34"/>
    <p:sldId id="324" r:id="rId35"/>
    <p:sldId id="326" r:id="rId36"/>
    <p:sldId id="334" r:id="rId37"/>
    <p:sldId id="330" r:id="rId38"/>
    <p:sldId id="33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2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5334000"/>
          </a:xfrm>
        </p:spPr>
        <p:txBody>
          <a:bodyPr/>
          <a:lstStyle>
            <a:lvl2pPr marL="457200" indent="-182880">
              <a:buFont typeface="Courier New" pitchFamily="49" charset="0"/>
              <a:buChar char="o"/>
              <a:defRPr/>
            </a:lvl2pPr>
            <a:lvl3pPr marL="731520" indent="-182880">
              <a:buFont typeface="Wingdings" pitchFamily="2" charset="2"/>
              <a:buChar char="§"/>
              <a:defRPr/>
            </a:lvl3pPr>
            <a:lvl4pPr marL="1005840" indent="-18288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248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3931920" cy="4111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931920" cy="4789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066800"/>
            <a:ext cx="3931920" cy="4111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600200"/>
            <a:ext cx="3931920" cy="4789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a:off x="4572000" y="1066800"/>
            <a:ext cx="0" cy="533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a:bodyPr>
          <a:lstStyle>
            <a:lvl1pPr>
              <a:defRPr sz="2400"/>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 y="6477000"/>
            <a:ext cx="925712" cy="3236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6633698"/>
            <a:ext cx="975362" cy="152400"/>
          </a:xfrm>
          <a:prstGeom prst="rect">
            <a:avLst/>
          </a:prstGeom>
        </p:spPr>
      </p:pic>
      <p:sp>
        <p:nvSpPr>
          <p:cNvPr id="7" name="TextBox 6"/>
          <p:cNvSpPr txBox="1"/>
          <p:nvPr/>
        </p:nvSpPr>
        <p:spPr>
          <a:xfrm>
            <a:off x="1905000" y="76200"/>
            <a:ext cx="5269391" cy="27699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1200" b="1" spc="150" dirty="0" smtClean="0">
                <a:ln w="11430"/>
                <a:solidFill>
                  <a:srgbClr val="F8F8F8"/>
                </a:solidFill>
                <a:effectLst>
                  <a:outerShdw blurRad="25400" algn="tl" rotWithShape="0">
                    <a:srgbClr val="000000">
                      <a:alpha val="43000"/>
                    </a:srgbClr>
                  </a:outerShdw>
                </a:effectLst>
              </a:rPr>
              <a:t>MeasurLink 7 International Workshop – September 2011</a:t>
            </a:r>
            <a:endParaRPr lang="en-US" sz="1200" b="1" spc="150" dirty="0">
              <a:ln w="11430"/>
              <a:solidFill>
                <a:srgbClr val="F8F8F8"/>
              </a:solidFill>
              <a:effectLst>
                <a:outerShdw blurRad="25400" algn="tl" rotWithShape="0">
                  <a:srgbClr val="000000">
                    <a:alpha val="43000"/>
                  </a:srgbClr>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l="20000" t="4000" r="11000" b="4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34" y="6487592"/>
            <a:ext cx="1059366" cy="370408"/>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96200" y="6574168"/>
            <a:ext cx="1356362" cy="211930"/>
          </a:xfrm>
          <a:prstGeom prst="rect">
            <a:avLst/>
          </a:prstGeom>
        </p:spPr>
      </p:pic>
      <p:sp>
        <p:nvSpPr>
          <p:cNvPr id="12" name="TextBox 11"/>
          <p:cNvSpPr txBox="1"/>
          <p:nvPr/>
        </p:nvSpPr>
        <p:spPr>
          <a:xfrm>
            <a:off x="3389400" y="44380"/>
            <a:ext cx="2365199" cy="27699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1200" b="1" spc="150" smtClean="0">
                <a:ln w="11430"/>
                <a:solidFill>
                  <a:srgbClr val="F8F8F8"/>
                </a:solidFill>
                <a:effectLst>
                  <a:outerShdw blurRad="25400" algn="tl" rotWithShape="0">
                    <a:srgbClr val="000000">
                      <a:alpha val="43000"/>
                    </a:srgbClr>
                  </a:outerShdw>
                </a:effectLst>
              </a:rPr>
              <a:t>MeasurLink 8 </a:t>
            </a:r>
            <a:r>
              <a:rPr lang="en-US" sz="1200" b="1" spc="150" dirty="0" smtClean="0">
                <a:ln w="11430"/>
                <a:solidFill>
                  <a:srgbClr val="F8F8F8"/>
                </a:solidFill>
                <a:effectLst>
                  <a:outerShdw blurRad="25400" algn="tl" rotWithShape="0">
                    <a:srgbClr val="000000">
                      <a:alpha val="43000"/>
                    </a:srgbClr>
                  </a:outerShdw>
                </a:effectLst>
              </a:rPr>
              <a:t>Workshop</a:t>
            </a:r>
            <a:endParaRPr lang="en-US" sz="1200" b="1" spc="150" dirty="0">
              <a:ln w="11430"/>
              <a:solidFill>
                <a:srgbClr val="F8F8F8"/>
              </a:solidFill>
              <a:effectLst>
                <a:outerShdw blurRad="25400" algn="tl" rotWithShape="0">
                  <a:srgbClr val="000000">
                    <a:alpha val="43000"/>
                  </a:srgbClr>
                </a:outerShdw>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SPC in 3 Steps	</a:t>
            </a:r>
            <a:endParaRPr lang="en-US" dirty="0"/>
          </a:p>
        </p:txBody>
      </p:sp>
      <p:sp>
        <p:nvSpPr>
          <p:cNvPr id="3" name="Subtitle 2"/>
          <p:cNvSpPr>
            <a:spLocks noGrp="1"/>
          </p:cNvSpPr>
          <p:nvPr>
            <p:ph type="subTitle" idx="1"/>
          </p:nvPr>
        </p:nvSpPr>
        <p:spPr/>
        <p:txBody>
          <a:bodyPr/>
          <a:lstStyle/>
          <a:p>
            <a:r>
              <a:rPr lang="en-US" dirty="0" smtClean="0"/>
              <a:t>Robert Fruit</a:t>
            </a:r>
          </a:p>
          <a:p>
            <a:r>
              <a:rPr lang="en-US" dirty="0" smtClean="0"/>
              <a:t>American Society of Quality</a:t>
            </a:r>
          </a:p>
          <a:p>
            <a:r>
              <a:rPr lang="en-US" dirty="0" smtClean="0"/>
              <a:t>Certified Six Sigma Black Belt</a:t>
            </a:r>
          </a:p>
          <a:p>
            <a:r>
              <a:rPr lang="en-US" dirty="0" smtClean="0"/>
              <a:t>Certified Quality Engineer</a:t>
            </a:r>
          </a:p>
          <a:p>
            <a:r>
              <a:rPr lang="en-US" dirty="0" smtClean="0"/>
              <a:t>Mitutoyo America Corp.</a:t>
            </a:r>
            <a:endParaRPr lang="en-US" dirty="0"/>
          </a:p>
        </p:txBody>
      </p:sp>
    </p:spTree>
    <p:extLst>
      <p:ext uri="{BB962C8B-B14F-4D97-AF65-F5344CB8AC3E}">
        <p14:creationId xmlns:p14="http://schemas.microsoft.com/office/powerpoint/2010/main" val="222966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Limits Are Not Tolerance Limits</a:t>
            </a:r>
            <a:endParaRPr lang="en-US" dirty="0"/>
          </a:p>
        </p:txBody>
      </p:sp>
      <p:sp>
        <p:nvSpPr>
          <p:cNvPr id="3" name="Content Placeholder 2"/>
          <p:cNvSpPr>
            <a:spLocks noGrp="1"/>
          </p:cNvSpPr>
          <p:nvPr>
            <p:ph idx="1"/>
          </p:nvPr>
        </p:nvSpPr>
        <p:spPr>
          <a:xfrm>
            <a:off x="457200" y="1143000"/>
            <a:ext cx="5334000" cy="5708074"/>
          </a:xfrm>
        </p:spPr>
        <p:txBody>
          <a:bodyPr>
            <a:normAutofit fontScale="92500"/>
          </a:bodyPr>
          <a:lstStyle/>
          <a:p>
            <a:r>
              <a:rPr lang="en-US" dirty="0" smtClean="0"/>
              <a:t>Tolerance Limits (on </a:t>
            </a:r>
            <a:r>
              <a:rPr lang="en-US" dirty="0" err="1" smtClean="0"/>
              <a:t>Precontrol</a:t>
            </a:r>
            <a:r>
              <a:rPr lang="en-US" dirty="0" smtClean="0"/>
              <a:t>)</a:t>
            </a:r>
          </a:p>
          <a:p>
            <a:pPr lvl="1"/>
            <a:r>
              <a:rPr lang="en-US" dirty="0" smtClean="0"/>
              <a:t>Upper Tolerance Limit 1.65</a:t>
            </a:r>
          </a:p>
          <a:p>
            <a:pPr lvl="1"/>
            <a:r>
              <a:rPr lang="en-US" dirty="0" smtClean="0"/>
              <a:t>Lower Tolerance Limit 1.35</a:t>
            </a:r>
          </a:p>
          <a:p>
            <a:r>
              <a:rPr lang="en-US" dirty="0" smtClean="0"/>
              <a:t>Control Limits (on X-Bar &amp; R chart)</a:t>
            </a:r>
          </a:p>
          <a:p>
            <a:pPr lvl="1"/>
            <a:r>
              <a:rPr lang="en-US" dirty="0" smtClean="0"/>
              <a:t>X-Bar Upper Control Limit 1.574903</a:t>
            </a:r>
          </a:p>
          <a:p>
            <a:pPr lvl="1"/>
            <a:r>
              <a:rPr lang="en-US" dirty="0" smtClean="0"/>
              <a:t>X-Bar Lower Control Limit 1.433477</a:t>
            </a:r>
          </a:p>
          <a:p>
            <a:pPr lvl="1"/>
            <a:r>
              <a:rPr lang="en-US" dirty="0" smtClean="0"/>
              <a:t>R  Upper Control Limit 0.221344</a:t>
            </a:r>
          </a:p>
          <a:p>
            <a:pPr lvl="1"/>
            <a:r>
              <a:rPr lang="en-US" dirty="0" smtClean="0"/>
              <a:t>R  Lower Control Limit 0.000000</a:t>
            </a:r>
          </a:p>
          <a:p>
            <a:endParaRPr lang="en-US" dirty="0" smtClean="0"/>
          </a:p>
          <a:p>
            <a:r>
              <a:rPr lang="en-US" dirty="0" smtClean="0"/>
              <a:t>Control </a:t>
            </a:r>
            <a:r>
              <a:rPr lang="en-US" dirty="0"/>
              <a:t>Limits are based on </a:t>
            </a:r>
            <a:r>
              <a:rPr lang="en-US" dirty="0" smtClean="0"/>
              <a:t>statistics, average and standard deviation</a:t>
            </a:r>
          </a:p>
          <a:p>
            <a:r>
              <a:rPr lang="en-US" dirty="0" smtClean="0"/>
              <a:t>X-Bar Chart – On average, is the part the same size?</a:t>
            </a:r>
          </a:p>
          <a:p>
            <a:r>
              <a:rPr lang="en-US" dirty="0" smtClean="0"/>
              <a:t>R Chart – Is the manufacturing process stable over time? </a:t>
            </a:r>
            <a:endParaRPr lang="en-US" dirty="0"/>
          </a:p>
        </p:txBody>
      </p:sp>
      <p:pic>
        <p:nvPicPr>
          <p:cNvPr id="4" name="Picture 3"/>
          <p:cNvPicPr>
            <a:picLocks noChangeAspect="1"/>
          </p:cNvPicPr>
          <p:nvPr/>
        </p:nvPicPr>
        <p:blipFill>
          <a:blip r:embed="rId2"/>
          <a:stretch>
            <a:fillRect/>
          </a:stretch>
        </p:blipFill>
        <p:spPr>
          <a:xfrm>
            <a:off x="6477000" y="384506"/>
            <a:ext cx="2562225" cy="6466568"/>
          </a:xfrm>
          <a:prstGeom prst="rect">
            <a:avLst/>
          </a:prstGeom>
        </p:spPr>
      </p:pic>
    </p:spTree>
    <p:extLst>
      <p:ext uri="{BB962C8B-B14F-4D97-AF65-F5344CB8AC3E}">
        <p14:creationId xmlns:p14="http://schemas.microsoft.com/office/powerpoint/2010/main" val="46462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at time of Manufacture</a:t>
            </a:r>
            <a:endParaRPr lang="en-US" dirty="0"/>
          </a:p>
        </p:txBody>
      </p:sp>
      <p:sp>
        <p:nvSpPr>
          <p:cNvPr id="3" name="Content Placeholder 2"/>
          <p:cNvSpPr>
            <a:spLocks noGrp="1"/>
          </p:cNvSpPr>
          <p:nvPr>
            <p:ph idx="1"/>
          </p:nvPr>
        </p:nvSpPr>
        <p:spPr>
          <a:xfrm>
            <a:off x="457200" y="990600"/>
            <a:ext cx="8229600" cy="5486400"/>
          </a:xfrm>
        </p:spPr>
        <p:txBody>
          <a:bodyPr/>
          <a:lstStyle/>
          <a:p>
            <a:r>
              <a:rPr lang="en-US" dirty="0" smtClean="0"/>
              <a:t>Quality Control is interested in:</a:t>
            </a:r>
          </a:p>
          <a:p>
            <a:pPr lvl="1"/>
            <a:r>
              <a:rPr lang="en-US" dirty="0" err="1" smtClean="0"/>
              <a:t>Precontrol</a:t>
            </a:r>
            <a:r>
              <a:rPr lang="en-US" dirty="0" smtClean="0"/>
              <a:t> Chart – Is manufacturing creating in-tolerance parts?</a:t>
            </a:r>
          </a:p>
          <a:p>
            <a:pPr lvl="1"/>
            <a:endParaRPr lang="en-US" dirty="0"/>
          </a:p>
          <a:p>
            <a:pPr lvl="1"/>
            <a:endParaRPr lang="en-US" dirty="0"/>
          </a:p>
          <a:p>
            <a:pPr lvl="1"/>
            <a:endParaRPr lang="en-US" dirty="0" smtClean="0"/>
          </a:p>
          <a:p>
            <a:pPr lvl="1"/>
            <a:endParaRPr lang="en-US" dirty="0" smtClean="0"/>
          </a:p>
          <a:p>
            <a:pPr lvl="1"/>
            <a:endParaRPr lang="en-US" dirty="0"/>
          </a:p>
          <a:p>
            <a:pPr lvl="1"/>
            <a:r>
              <a:rPr lang="en-US" dirty="0" smtClean="0"/>
              <a:t>X-Bar &amp; R Chart – Is manufacturing maintaining a consistent average and a stable process?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1309255" y="1828801"/>
            <a:ext cx="5576340" cy="1828800"/>
          </a:xfrm>
          <a:prstGeom prst="rect">
            <a:avLst/>
          </a:prstGeom>
        </p:spPr>
      </p:pic>
      <p:pic>
        <p:nvPicPr>
          <p:cNvPr id="5" name="Picture 4"/>
          <p:cNvPicPr>
            <a:picLocks noChangeAspect="1"/>
          </p:cNvPicPr>
          <p:nvPr/>
        </p:nvPicPr>
        <p:blipFill>
          <a:blip r:embed="rId3"/>
          <a:stretch>
            <a:fillRect/>
          </a:stretch>
        </p:blipFill>
        <p:spPr>
          <a:xfrm>
            <a:off x="1309256" y="4495802"/>
            <a:ext cx="5576340" cy="2339671"/>
          </a:xfrm>
          <a:prstGeom prst="rect">
            <a:avLst/>
          </a:prstGeom>
        </p:spPr>
      </p:pic>
    </p:spTree>
    <p:extLst>
      <p:ext uri="{BB962C8B-B14F-4D97-AF65-F5344CB8AC3E}">
        <p14:creationId xmlns:p14="http://schemas.microsoft.com/office/powerpoint/2010/main" val="223676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Process</a:t>
            </a:r>
            <a:endParaRPr lang="en-US" dirty="0"/>
          </a:p>
        </p:txBody>
      </p:sp>
      <p:sp>
        <p:nvSpPr>
          <p:cNvPr id="3" name="Content Placeholder 2"/>
          <p:cNvSpPr>
            <a:spLocks noGrp="1"/>
          </p:cNvSpPr>
          <p:nvPr>
            <p:ph idx="1"/>
          </p:nvPr>
        </p:nvSpPr>
        <p:spPr>
          <a:xfrm>
            <a:off x="228600" y="1143000"/>
            <a:ext cx="8686800" cy="5334000"/>
          </a:xfrm>
        </p:spPr>
        <p:txBody>
          <a:bodyPr/>
          <a:lstStyle/>
          <a:p>
            <a:r>
              <a:rPr lang="en-US" dirty="0" smtClean="0"/>
              <a:t>Manufacturing must have a stable process for the remainder of this discussion</a:t>
            </a:r>
          </a:p>
          <a:p>
            <a:pPr lvl="1"/>
            <a:r>
              <a:rPr lang="en-US" dirty="0" smtClean="0"/>
              <a:t>X-Bar Chart – all points are “in control”</a:t>
            </a:r>
          </a:p>
          <a:p>
            <a:pPr lvl="1"/>
            <a:r>
              <a:rPr lang="en-US" dirty="0" smtClean="0"/>
              <a:t>R Chart – all points are “in control”</a:t>
            </a:r>
          </a:p>
          <a:p>
            <a:r>
              <a:rPr lang="en-US" dirty="0" smtClean="0"/>
              <a:t>Statistical predictions can only be made on stable processes</a:t>
            </a:r>
            <a:endParaRPr lang="en-US" dirty="0"/>
          </a:p>
        </p:txBody>
      </p:sp>
      <p:pic>
        <p:nvPicPr>
          <p:cNvPr id="4" name="Picture 3"/>
          <p:cNvPicPr>
            <a:picLocks noChangeAspect="1"/>
          </p:cNvPicPr>
          <p:nvPr/>
        </p:nvPicPr>
        <p:blipFill>
          <a:blip r:embed="rId2"/>
          <a:stretch>
            <a:fillRect/>
          </a:stretch>
        </p:blipFill>
        <p:spPr>
          <a:xfrm>
            <a:off x="457200" y="3149930"/>
            <a:ext cx="7896671" cy="3313215"/>
          </a:xfrm>
          <a:prstGeom prst="rect">
            <a:avLst/>
          </a:prstGeom>
        </p:spPr>
      </p:pic>
    </p:spTree>
    <p:extLst>
      <p:ext uri="{BB962C8B-B14F-4D97-AF65-F5344CB8AC3E}">
        <p14:creationId xmlns:p14="http://schemas.microsoft.com/office/powerpoint/2010/main" val="261262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1600201"/>
          </a:xfrm>
        </p:spPr>
        <p:txBody>
          <a:bodyPr>
            <a:normAutofit/>
          </a:bodyPr>
          <a:lstStyle/>
          <a:p>
            <a:r>
              <a:rPr lang="en-US" dirty="0">
                <a:solidFill>
                  <a:srgbClr val="7030A0"/>
                </a:solidFill>
              </a:rPr>
              <a:t>Step 2 – Histogram and Statistics</a:t>
            </a:r>
          </a:p>
        </p:txBody>
      </p:sp>
      <p:sp>
        <p:nvSpPr>
          <p:cNvPr id="3" name="Text Placeholder 2"/>
          <p:cNvSpPr>
            <a:spLocks noGrp="1"/>
          </p:cNvSpPr>
          <p:nvPr>
            <p:ph type="body" idx="1"/>
          </p:nvPr>
        </p:nvSpPr>
        <p:spPr/>
        <p:txBody>
          <a:bodyPr/>
          <a:lstStyle/>
          <a:p>
            <a:r>
              <a:rPr lang="en-US" dirty="0" smtClean="0">
                <a:solidFill>
                  <a:srgbClr val="7030A0"/>
                </a:solidFill>
              </a:rPr>
              <a:t>Histogram Chart</a:t>
            </a:r>
          </a:p>
          <a:p>
            <a:r>
              <a:rPr lang="en-US" dirty="0" smtClean="0">
                <a:solidFill>
                  <a:srgbClr val="7030A0"/>
                </a:solidFill>
              </a:rPr>
              <a:t>Statistics</a:t>
            </a:r>
            <a:endParaRPr lang="en-US" dirty="0">
              <a:solidFill>
                <a:srgbClr val="7030A0"/>
              </a:solidFill>
            </a:endParaRPr>
          </a:p>
        </p:txBody>
      </p:sp>
    </p:spTree>
    <p:extLst>
      <p:ext uri="{BB962C8B-B14F-4D97-AF65-F5344CB8AC3E}">
        <p14:creationId xmlns:p14="http://schemas.microsoft.com/office/powerpoint/2010/main" val="286891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Charts</a:t>
            </a:r>
            <a:endParaRPr lang="en-US" dirty="0"/>
          </a:p>
        </p:txBody>
      </p:sp>
      <p:sp>
        <p:nvSpPr>
          <p:cNvPr id="3" name="Content Placeholder 2"/>
          <p:cNvSpPr>
            <a:spLocks noGrp="1"/>
          </p:cNvSpPr>
          <p:nvPr>
            <p:ph idx="1"/>
          </p:nvPr>
        </p:nvSpPr>
        <p:spPr>
          <a:xfrm>
            <a:off x="457200" y="1143000"/>
            <a:ext cx="8229600" cy="1371600"/>
          </a:xfrm>
        </p:spPr>
        <p:txBody>
          <a:bodyPr>
            <a:normAutofit fontScale="92500" lnSpcReduction="20000"/>
          </a:bodyPr>
          <a:lstStyle/>
          <a:p>
            <a:r>
              <a:rPr lang="en-US" dirty="0" smtClean="0"/>
              <a:t>Classic Histogram</a:t>
            </a:r>
          </a:p>
          <a:p>
            <a:r>
              <a:rPr lang="en-US" dirty="0" smtClean="0"/>
              <a:t>Histogram is a probability density chart</a:t>
            </a:r>
          </a:p>
          <a:p>
            <a:r>
              <a:rPr lang="en-US" dirty="0" smtClean="0"/>
              <a:t>Normal Probability  histogram measures probable distribution of manufacture parts relative to target and tolerance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200"/>
            <a:ext cx="3657600" cy="2938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6153834"/>
            <a:ext cx="6553200" cy="646331"/>
          </a:xfrm>
          <a:prstGeom prst="rect">
            <a:avLst/>
          </a:prstGeom>
          <a:noFill/>
        </p:spPr>
        <p:txBody>
          <a:bodyPr wrap="square" rtlCol="0">
            <a:spAutoFit/>
          </a:bodyPr>
          <a:lstStyle/>
          <a:p>
            <a:r>
              <a:rPr lang="en-US" dirty="0"/>
              <a:t>http://www.intmath.com/counting-probability/14-normal-probability-distribution.php</a:t>
            </a:r>
          </a:p>
        </p:txBody>
      </p:sp>
      <p:pic>
        <p:nvPicPr>
          <p:cNvPr id="6" name="Picture 5"/>
          <p:cNvPicPr>
            <a:picLocks noChangeAspect="1"/>
          </p:cNvPicPr>
          <p:nvPr/>
        </p:nvPicPr>
        <p:blipFill>
          <a:blip r:embed="rId3"/>
          <a:stretch>
            <a:fillRect/>
          </a:stretch>
        </p:blipFill>
        <p:spPr>
          <a:xfrm>
            <a:off x="457200" y="2743200"/>
            <a:ext cx="4655127" cy="2133600"/>
          </a:xfrm>
          <a:prstGeom prst="rect">
            <a:avLst/>
          </a:prstGeom>
        </p:spPr>
      </p:pic>
    </p:spTree>
    <p:extLst>
      <p:ext uri="{BB962C8B-B14F-4D97-AF65-F5344CB8AC3E}">
        <p14:creationId xmlns:p14="http://schemas.microsoft.com/office/powerpoint/2010/main" val="77494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Quality Engineer looks for: Histogram Centering</a:t>
            </a:r>
            <a:endParaRPr lang="en-US" dirty="0"/>
          </a:p>
        </p:txBody>
      </p:sp>
      <p:sp>
        <p:nvSpPr>
          <p:cNvPr id="3" name="Content Placeholder 2"/>
          <p:cNvSpPr>
            <a:spLocks noGrp="1"/>
          </p:cNvSpPr>
          <p:nvPr>
            <p:ph idx="1"/>
          </p:nvPr>
        </p:nvSpPr>
        <p:spPr/>
        <p:txBody>
          <a:bodyPr/>
          <a:lstStyle/>
          <a:p>
            <a:r>
              <a:rPr lang="en-US" dirty="0" smtClean="0"/>
              <a:t>Look to peak area of Histogram compared to tolerance target area</a:t>
            </a:r>
          </a:p>
          <a:p>
            <a:r>
              <a:rPr lang="en-US" dirty="0" smtClean="0"/>
              <a:t>Normal probability curve helps in judging histogram</a:t>
            </a:r>
          </a:p>
          <a:p>
            <a:pPr lvl="1"/>
            <a:r>
              <a:rPr lang="en-US" dirty="0" smtClean="0"/>
              <a:t>Is peak area of histogram similar to peak area of normal probability</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How close to target is the peak area</a:t>
            </a:r>
            <a:endParaRPr lang="en-US" dirty="0"/>
          </a:p>
        </p:txBody>
      </p:sp>
      <p:pic>
        <p:nvPicPr>
          <p:cNvPr id="5" name="Picture 4"/>
          <p:cNvPicPr>
            <a:picLocks noChangeAspect="1"/>
          </p:cNvPicPr>
          <p:nvPr/>
        </p:nvPicPr>
        <p:blipFill>
          <a:blip r:embed="rId2"/>
          <a:stretch>
            <a:fillRect/>
          </a:stretch>
        </p:blipFill>
        <p:spPr>
          <a:xfrm>
            <a:off x="1219200" y="2971800"/>
            <a:ext cx="6400800" cy="2743200"/>
          </a:xfrm>
          <a:prstGeom prst="rect">
            <a:avLst/>
          </a:prstGeom>
        </p:spPr>
      </p:pic>
    </p:spTree>
    <p:extLst>
      <p:ext uri="{BB962C8B-B14F-4D97-AF65-F5344CB8AC3E}">
        <p14:creationId xmlns:p14="http://schemas.microsoft.com/office/powerpoint/2010/main" val="1728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Quality Engineer looks </a:t>
            </a:r>
            <a:r>
              <a:rPr lang="en-US" dirty="0" smtClean="0"/>
              <a:t>for: Histogram Spread</a:t>
            </a:r>
            <a:endParaRPr lang="en-US" dirty="0"/>
          </a:p>
        </p:txBody>
      </p:sp>
      <p:sp>
        <p:nvSpPr>
          <p:cNvPr id="3" name="Content Placeholder 2"/>
          <p:cNvSpPr>
            <a:spLocks noGrp="1"/>
          </p:cNvSpPr>
          <p:nvPr>
            <p:ph idx="1"/>
          </p:nvPr>
        </p:nvSpPr>
        <p:spPr/>
        <p:txBody>
          <a:bodyPr/>
          <a:lstStyle/>
          <a:p>
            <a:r>
              <a:rPr lang="en-US" dirty="0" smtClean="0"/>
              <a:t>Compare width of histogram to tolerance width</a:t>
            </a:r>
          </a:p>
          <a:p>
            <a:r>
              <a:rPr lang="en-US" dirty="0" smtClean="0"/>
              <a:t>Outside of tolerance are bad parts</a:t>
            </a:r>
            <a:endParaRPr lang="en-US" dirty="0"/>
          </a:p>
        </p:txBody>
      </p:sp>
      <p:pic>
        <p:nvPicPr>
          <p:cNvPr id="4" name="Picture 3"/>
          <p:cNvPicPr>
            <a:picLocks noChangeAspect="1"/>
          </p:cNvPicPr>
          <p:nvPr/>
        </p:nvPicPr>
        <p:blipFill>
          <a:blip r:embed="rId2"/>
          <a:stretch>
            <a:fillRect/>
          </a:stretch>
        </p:blipFill>
        <p:spPr>
          <a:xfrm>
            <a:off x="152400" y="2057400"/>
            <a:ext cx="5457825" cy="2438400"/>
          </a:xfrm>
          <a:prstGeom prst="rect">
            <a:avLst/>
          </a:prstGeom>
        </p:spPr>
      </p:pic>
      <p:pic>
        <p:nvPicPr>
          <p:cNvPr id="5" name="Picture 4"/>
          <p:cNvPicPr>
            <a:picLocks noChangeAspect="1"/>
          </p:cNvPicPr>
          <p:nvPr/>
        </p:nvPicPr>
        <p:blipFill>
          <a:blip r:embed="rId3"/>
          <a:stretch>
            <a:fillRect/>
          </a:stretch>
        </p:blipFill>
        <p:spPr>
          <a:xfrm>
            <a:off x="3461905" y="4448175"/>
            <a:ext cx="5543550" cy="2409825"/>
          </a:xfrm>
          <a:prstGeom prst="rect">
            <a:avLst/>
          </a:prstGeom>
        </p:spPr>
      </p:pic>
    </p:spTree>
    <p:extLst>
      <p:ext uri="{BB962C8B-B14F-4D97-AF65-F5344CB8AC3E}">
        <p14:creationId xmlns:p14="http://schemas.microsoft.com/office/powerpoint/2010/main" val="429390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Histogram is a Broad Picture of Manufacturing Process</a:t>
            </a:r>
            <a:endParaRPr lang="en-US" dirty="0"/>
          </a:p>
        </p:txBody>
      </p:sp>
      <p:sp>
        <p:nvSpPr>
          <p:cNvPr id="3" name="Content Placeholder 2"/>
          <p:cNvSpPr>
            <a:spLocks noGrp="1"/>
          </p:cNvSpPr>
          <p:nvPr>
            <p:ph idx="1"/>
          </p:nvPr>
        </p:nvSpPr>
        <p:spPr>
          <a:xfrm>
            <a:off x="457200" y="1143000"/>
            <a:ext cx="8229600" cy="2209800"/>
          </a:xfrm>
        </p:spPr>
        <p:txBody>
          <a:bodyPr/>
          <a:lstStyle/>
          <a:p>
            <a:r>
              <a:rPr lang="en-US" dirty="0" smtClean="0"/>
              <a:t>Histogram is the best average image of manufacturing results compared to design requirements</a:t>
            </a:r>
          </a:p>
        </p:txBody>
      </p:sp>
      <p:pic>
        <p:nvPicPr>
          <p:cNvPr id="5" name="Picture 4"/>
          <p:cNvPicPr>
            <a:picLocks noChangeAspect="1"/>
          </p:cNvPicPr>
          <p:nvPr/>
        </p:nvPicPr>
        <p:blipFill>
          <a:blip r:embed="rId2"/>
          <a:stretch>
            <a:fillRect/>
          </a:stretch>
        </p:blipFill>
        <p:spPr>
          <a:xfrm>
            <a:off x="228600" y="1980962"/>
            <a:ext cx="3914324" cy="1600438"/>
          </a:xfrm>
          <a:prstGeom prst="rect">
            <a:avLst/>
          </a:prstGeom>
        </p:spPr>
      </p:pic>
      <p:pic>
        <p:nvPicPr>
          <p:cNvPr id="6" name="Picture 5"/>
          <p:cNvPicPr>
            <a:picLocks noChangeAspect="1"/>
          </p:cNvPicPr>
          <p:nvPr/>
        </p:nvPicPr>
        <p:blipFill>
          <a:blip r:embed="rId3"/>
          <a:stretch>
            <a:fillRect/>
          </a:stretch>
        </p:blipFill>
        <p:spPr>
          <a:xfrm>
            <a:off x="5334000" y="4267200"/>
            <a:ext cx="3810000" cy="1729025"/>
          </a:xfrm>
          <a:prstGeom prst="rect">
            <a:avLst/>
          </a:prstGeom>
        </p:spPr>
      </p:pic>
      <p:pic>
        <p:nvPicPr>
          <p:cNvPr id="4" name="Picture 3"/>
          <p:cNvPicPr>
            <a:picLocks noChangeAspect="1"/>
          </p:cNvPicPr>
          <p:nvPr/>
        </p:nvPicPr>
        <p:blipFill>
          <a:blip r:embed="rId4"/>
          <a:stretch>
            <a:fillRect/>
          </a:stretch>
        </p:blipFill>
        <p:spPr>
          <a:xfrm>
            <a:off x="2414362" y="3055143"/>
            <a:ext cx="3914324" cy="1509713"/>
          </a:xfrm>
          <a:prstGeom prst="rect">
            <a:avLst/>
          </a:prstGeom>
        </p:spPr>
      </p:pic>
      <p:sp>
        <p:nvSpPr>
          <p:cNvPr id="7" name="Content Placeholder 2"/>
          <p:cNvSpPr txBox="1">
            <a:spLocks/>
          </p:cNvSpPr>
          <p:nvPr/>
        </p:nvSpPr>
        <p:spPr>
          <a:xfrm>
            <a:off x="228600" y="5105400"/>
            <a:ext cx="4495800" cy="13715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pitchFamily="49" charset="0"/>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pitchFamily="2"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Wingdings" pitchFamily="2" charset="2"/>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What do these histograms tell you about the data?</a:t>
            </a:r>
          </a:p>
        </p:txBody>
      </p:sp>
    </p:spTree>
    <p:extLst>
      <p:ext uri="{BB962C8B-B14F-4D97-AF65-F5344CB8AC3E}">
        <p14:creationId xmlns:p14="http://schemas.microsoft.com/office/powerpoint/2010/main" val="340109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show the numbers</a:t>
            </a:r>
            <a:endParaRPr lang="en-US" dirty="0"/>
          </a:p>
        </p:txBody>
      </p:sp>
      <p:sp>
        <p:nvSpPr>
          <p:cNvPr id="3" name="Content Placeholder 2"/>
          <p:cNvSpPr>
            <a:spLocks noGrp="1"/>
          </p:cNvSpPr>
          <p:nvPr>
            <p:ph idx="1"/>
          </p:nvPr>
        </p:nvSpPr>
        <p:spPr/>
        <p:txBody>
          <a:bodyPr/>
          <a:lstStyle/>
          <a:p>
            <a:r>
              <a:rPr lang="en-US" dirty="0" smtClean="0"/>
              <a:t>Statistics</a:t>
            </a:r>
          </a:p>
          <a:p>
            <a:pPr lvl="1"/>
            <a:r>
              <a:rPr lang="en-US" dirty="0" smtClean="0"/>
              <a:t>Tolerance</a:t>
            </a:r>
          </a:p>
          <a:p>
            <a:pPr lvl="2"/>
            <a:r>
              <a:rPr lang="en-US" dirty="0" smtClean="0"/>
              <a:t>High Tolerance                                  1.65</a:t>
            </a:r>
          </a:p>
          <a:p>
            <a:pPr lvl="2"/>
            <a:r>
              <a:rPr lang="en-US" dirty="0" smtClean="0"/>
              <a:t>Target                                                1.50</a:t>
            </a:r>
          </a:p>
          <a:p>
            <a:pPr lvl="2"/>
            <a:r>
              <a:rPr lang="en-US" dirty="0" smtClean="0"/>
              <a:t>Low Tolerance                                   1.35</a:t>
            </a:r>
          </a:p>
          <a:p>
            <a:pPr lvl="1"/>
            <a:r>
              <a:rPr lang="en-US" dirty="0" smtClean="0"/>
              <a:t>Average</a:t>
            </a:r>
          </a:p>
          <a:p>
            <a:pPr lvl="2"/>
            <a:r>
              <a:rPr lang="en-US" dirty="0" smtClean="0"/>
              <a:t>Average                                              1.50419</a:t>
            </a:r>
          </a:p>
          <a:p>
            <a:pPr lvl="2"/>
            <a:r>
              <a:rPr lang="en-US" dirty="0" smtClean="0"/>
              <a:t>Average – Tolerance Target                0.00419</a:t>
            </a:r>
          </a:p>
          <a:p>
            <a:pPr lvl="1"/>
            <a:r>
              <a:rPr lang="en-US" dirty="0" smtClean="0"/>
              <a:t>Standard Deviation</a:t>
            </a:r>
          </a:p>
          <a:p>
            <a:pPr lvl="2"/>
            <a:r>
              <a:rPr lang="en-US" dirty="0" smtClean="0"/>
              <a:t>Standard Deviation                             0.023571</a:t>
            </a:r>
          </a:p>
          <a:p>
            <a:pPr lvl="2"/>
            <a:r>
              <a:rPr lang="en-US" dirty="0" smtClean="0"/>
              <a:t>Average + 3 * Standard Deviation      1.574903</a:t>
            </a:r>
          </a:p>
          <a:p>
            <a:pPr lvl="2"/>
            <a:r>
              <a:rPr lang="en-US" dirty="0" smtClean="0"/>
              <a:t>Average – 3 * Standard Deviation      1.433470</a:t>
            </a:r>
          </a:p>
          <a:p>
            <a:pPr lvl="1"/>
            <a:endParaRPr lang="en-US" dirty="0"/>
          </a:p>
          <a:p>
            <a:pPr lvl="1"/>
            <a:r>
              <a:rPr lang="en-US" dirty="0" smtClean="0"/>
              <a:t>How easy is it for you to interpret these numeric results?</a:t>
            </a:r>
            <a:endParaRPr lang="en-US" dirty="0"/>
          </a:p>
        </p:txBody>
      </p:sp>
    </p:spTree>
    <p:extLst>
      <p:ext uri="{BB962C8B-B14F-4D97-AF65-F5344CB8AC3E}">
        <p14:creationId xmlns:p14="http://schemas.microsoft.com/office/powerpoint/2010/main" val="308766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 comparison</a:t>
            </a:r>
            <a:endParaRPr lang="en-US" dirty="0"/>
          </a:p>
        </p:txBody>
      </p:sp>
      <p:sp>
        <p:nvSpPr>
          <p:cNvPr id="3" name="Content Placeholder 2"/>
          <p:cNvSpPr>
            <a:spLocks noGrp="1"/>
          </p:cNvSpPr>
          <p:nvPr>
            <p:ph idx="1"/>
          </p:nvPr>
        </p:nvSpPr>
        <p:spPr>
          <a:xfrm>
            <a:off x="457200" y="1143000"/>
            <a:ext cx="3733800" cy="2133600"/>
          </a:xfrm>
        </p:spPr>
        <p:txBody>
          <a:bodyPr/>
          <a:lstStyle/>
          <a:p>
            <a:r>
              <a:rPr lang="en-US" dirty="0" smtClean="0"/>
              <a:t>Tolerance</a:t>
            </a:r>
          </a:p>
          <a:p>
            <a:pPr lvl="1"/>
            <a:r>
              <a:rPr lang="en-US" dirty="0" smtClean="0"/>
              <a:t>UTL 1.65</a:t>
            </a:r>
          </a:p>
          <a:p>
            <a:pPr lvl="1"/>
            <a:r>
              <a:rPr lang="en-US" dirty="0" smtClean="0"/>
              <a:t>LTL  1.35</a:t>
            </a:r>
          </a:p>
          <a:p>
            <a:pPr lvl="1"/>
            <a:endParaRPr lang="en-US" dirty="0"/>
          </a:p>
          <a:p>
            <a:pPr lvl="1"/>
            <a:r>
              <a:rPr lang="en-US" dirty="0" smtClean="0"/>
              <a:t>Target   1.50</a:t>
            </a:r>
            <a:endParaRPr lang="en-US" dirty="0"/>
          </a:p>
        </p:txBody>
      </p:sp>
      <p:sp>
        <p:nvSpPr>
          <p:cNvPr id="4" name="Content Placeholder 2"/>
          <p:cNvSpPr txBox="1">
            <a:spLocks/>
          </p:cNvSpPr>
          <p:nvPr/>
        </p:nvSpPr>
        <p:spPr>
          <a:xfrm>
            <a:off x="5257800" y="1143000"/>
            <a:ext cx="3733800" cy="3048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pitchFamily="49" charset="0"/>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pitchFamily="2"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Wingdings" pitchFamily="2" charset="2"/>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Control</a:t>
            </a:r>
          </a:p>
          <a:p>
            <a:pPr lvl="1"/>
            <a:r>
              <a:rPr lang="en-US" dirty="0" smtClean="0"/>
              <a:t>UCL         1.574903</a:t>
            </a:r>
          </a:p>
          <a:p>
            <a:pPr lvl="1"/>
            <a:r>
              <a:rPr lang="en-US" dirty="0" smtClean="0"/>
              <a:t>LCL          1.433470</a:t>
            </a:r>
          </a:p>
          <a:p>
            <a:pPr lvl="1"/>
            <a:endParaRPr lang="en-US" dirty="0"/>
          </a:p>
          <a:p>
            <a:pPr lvl="1"/>
            <a:r>
              <a:rPr lang="en-US" dirty="0" smtClean="0"/>
              <a:t>Average   1.50419</a:t>
            </a:r>
          </a:p>
          <a:p>
            <a:pPr lvl="1"/>
            <a:r>
              <a:rPr lang="en-US" dirty="0" smtClean="0"/>
              <a:t>Target – Average =</a:t>
            </a:r>
          </a:p>
          <a:p>
            <a:pPr marL="274320" lvl="1" indent="0">
              <a:buNone/>
            </a:pPr>
            <a:r>
              <a:rPr lang="en-US" dirty="0" smtClean="0"/>
              <a:t>                   0.00419</a:t>
            </a:r>
            <a:endParaRPr lang="en-US" dirty="0"/>
          </a:p>
          <a:p>
            <a:pPr lvl="1"/>
            <a:r>
              <a:rPr lang="en-US" dirty="0" smtClean="0"/>
              <a:t>Std. Dev.  0.02357</a:t>
            </a:r>
            <a:endParaRPr lang="en-US" dirty="0"/>
          </a:p>
        </p:txBody>
      </p:sp>
      <p:sp>
        <p:nvSpPr>
          <p:cNvPr id="6" name="Content Placeholder 2"/>
          <p:cNvSpPr txBox="1">
            <a:spLocks/>
          </p:cNvSpPr>
          <p:nvPr/>
        </p:nvSpPr>
        <p:spPr>
          <a:xfrm>
            <a:off x="457200" y="3962400"/>
            <a:ext cx="7696200" cy="28194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pitchFamily="49" charset="0"/>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pitchFamily="2"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Wingdings" pitchFamily="2" charset="2"/>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smtClean="0"/>
          </a:p>
          <a:p>
            <a:r>
              <a:rPr lang="en-US" dirty="0" smtClean="0"/>
              <a:t>Control Limits are inside tolerance range – good</a:t>
            </a:r>
          </a:p>
          <a:p>
            <a:pPr lvl="1"/>
            <a:r>
              <a:rPr lang="en-US" dirty="0" smtClean="0"/>
              <a:t>Control Limits are 3 std. dev. either side of Average</a:t>
            </a:r>
          </a:p>
          <a:p>
            <a:pPr lvl="1"/>
            <a:r>
              <a:rPr lang="en-US" dirty="0" smtClean="0"/>
              <a:t>This encapsulates average and standard deviation</a:t>
            </a:r>
          </a:p>
          <a:p>
            <a:endParaRPr lang="en-US" dirty="0" smtClean="0"/>
          </a:p>
          <a:p>
            <a:r>
              <a:rPr lang="en-US" dirty="0" smtClean="0"/>
              <a:t>Average and target have close proximity – good </a:t>
            </a:r>
          </a:p>
          <a:p>
            <a:pPr lvl="1"/>
            <a:r>
              <a:rPr lang="en-US" dirty="0" smtClean="0"/>
              <a:t>Target – Average is small relative to std. dev. </a:t>
            </a:r>
          </a:p>
        </p:txBody>
      </p:sp>
    </p:spTree>
    <p:extLst>
      <p:ext uri="{BB962C8B-B14F-4D97-AF65-F5344CB8AC3E}">
        <p14:creationId xmlns:p14="http://schemas.microsoft.com/office/powerpoint/2010/main" val="263943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SPC in 3 Steps</a:t>
            </a:r>
            <a:endParaRPr lang="en-US" dirty="0"/>
          </a:p>
        </p:txBody>
      </p:sp>
      <p:sp>
        <p:nvSpPr>
          <p:cNvPr id="3" name="Content Placeholder 2"/>
          <p:cNvSpPr>
            <a:spLocks noGrp="1"/>
          </p:cNvSpPr>
          <p:nvPr>
            <p:ph idx="1"/>
          </p:nvPr>
        </p:nvSpPr>
        <p:spPr/>
        <p:txBody>
          <a:bodyPr/>
          <a:lstStyle/>
          <a:p>
            <a:r>
              <a:rPr lang="en-US" dirty="0" smtClean="0"/>
              <a:t>Step 1 – Collect Data and Charting</a:t>
            </a:r>
          </a:p>
          <a:p>
            <a:r>
              <a:rPr lang="en-US" dirty="0" smtClean="0"/>
              <a:t>Step 2 – Histogram and Statistics</a:t>
            </a:r>
          </a:p>
          <a:p>
            <a:r>
              <a:rPr lang="en-US" dirty="0" smtClean="0"/>
              <a:t>Step 3 – Capability Indexes and Maintaining Process</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05138"/>
            <a:ext cx="4085754" cy="3014662"/>
          </a:xfrm>
          <a:prstGeom prst="rect">
            <a:avLst/>
          </a:prstGeom>
        </p:spPr>
      </p:pic>
    </p:spTree>
    <p:extLst>
      <p:ext uri="{BB962C8B-B14F-4D97-AF65-F5344CB8AC3E}">
        <p14:creationId xmlns:p14="http://schemas.microsoft.com/office/powerpoint/2010/main" val="3265468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66801"/>
            <a:ext cx="7772400" cy="2438400"/>
          </a:xfrm>
        </p:spPr>
        <p:txBody>
          <a:bodyPr>
            <a:normAutofit/>
          </a:bodyPr>
          <a:lstStyle/>
          <a:p>
            <a:r>
              <a:rPr lang="en-US" dirty="0">
                <a:solidFill>
                  <a:srgbClr val="7030A0"/>
                </a:solidFill>
              </a:rPr>
              <a:t>Step 3 – Capability Indexes and Maintaining Process</a:t>
            </a:r>
          </a:p>
        </p:txBody>
      </p:sp>
      <p:sp>
        <p:nvSpPr>
          <p:cNvPr id="3" name="Text Placeholder 2"/>
          <p:cNvSpPr>
            <a:spLocks noGrp="1"/>
          </p:cNvSpPr>
          <p:nvPr>
            <p:ph type="body" idx="1"/>
          </p:nvPr>
        </p:nvSpPr>
        <p:spPr/>
        <p:txBody>
          <a:bodyPr/>
          <a:lstStyle/>
          <a:p>
            <a:r>
              <a:rPr lang="en-US" dirty="0" smtClean="0">
                <a:solidFill>
                  <a:srgbClr val="7030A0"/>
                </a:solidFill>
              </a:rPr>
              <a:t>Capability of Process </a:t>
            </a:r>
            <a:r>
              <a:rPr lang="en-US" dirty="0" err="1" smtClean="0">
                <a:solidFill>
                  <a:srgbClr val="7030A0"/>
                </a:solidFill>
              </a:rPr>
              <a:t>Cp</a:t>
            </a:r>
            <a:endParaRPr lang="en-US" dirty="0" smtClean="0">
              <a:solidFill>
                <a:srgbClr val="7030A0"/>
              </a:solidFill>
            </a:endParaRPr>
          </a:p>
          <a:p>
            <a:r>
              <a:rPr lang="en-US" dirty="0" smtClean="0">
                <a:solidFill>
                  <a:srgbClr val="7030A0"/>
                </a:solidFill>
              </a:rPr>
              <a:t>Capability of Process adjusted for Average offset from center of Tolerance Range </a:t>
            </a:r>
            <a:r>
              <a:rPr lang="en-US" dirty="0" err="1" smtClean="0">
                <a:solidFill>
                  <a:srgbClr val="7030A0"/>
                </a:solidFill>
              </a:rPr>
              <a:t>Cpk</a:t>
            </a:r>
            <a:endParaRPr lang="en-US" dirty="0">
              <a:solidFill>
                <a:srgbClr val="7030A0"/>
              </a:solidFill>
            </a:endParaRPr>
          </a:p>
        </p:txBody>
      </p:sp>
    </p:spTree>
    <p:extLst>
      <p:ext uri="{BB962C8B-B14F-4D97-AF65-F5344CB8AC3E}">
        <p14:creationId xmlns:p14="http://schemas.microsoft.com/office/powerpoint/2010/main" val="340166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Meaning of Calculating Capability Indexes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334000"/>
              </a:xfrm>
            </p:spPr>
            <p:txBody>
              <a:bodyPr>
                <a:normAutofit/>
              </a:bodyPr>
              <a:lstStyle/>
              <a:p>
                <a:endParaRPr lang="en-US"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𝐶𝑎𝑝𝑎𝑏𝑖𝑙𝑖𝑡𝑦</m:t>
                    </m:r>
                    <m:r>
                      <a:rPr lang="en-US" b="0" i="1" smtClean="0">
                        <a:latin typeface="Cambria Math" panose="02040503050406030204" pitchFamily="18" charset="0"/>
                      </a:rPr>
                      <m:t> </m:t>
                    </m:r>
                    <m:r>
                      <a:rPr lang="en-US" b="0" i="1" smtClean="0">
                        <a:latin typeface="Cambria Math" panose="02040503050406030204" pitchFamily="18" charset="0"/>
                      </a:rPr>
                      <m:t>𝐼𝑛𝑑𝑒𝑥</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a:rPr>
                          <m:t>𝐶𝑢𝑠𝑡𝑜𝑚𝑒𝑟</m:t>
                        </m:r>
                        <m:r>
                          <a:rPr lang="en-US" b="0" i="1" smtClean="0">
                            <a:latin typeface="Cambria Math"/>
                          </a:rPr>
                          <m:t> </m:t>
                        </m:r>
                        <m:r>
                          <a:rPr lang="en-US" b="0" i="1" smtClean="0">
                            <a:latin typeface="Cambria Math"/>
                          </a:rPr>
                          <m:t>𝑅𝑒𝑞𝑢𝑖𝑟𝑒𝑚𝑒𝑛𝑡𝑠</m:t>
                        </m:r>
                      </m:num>
                      <m:den>
                        <m:eqArr>
                          <m:eqArrPr>
                            <m:ctrlPr>
                              <a:rPr lang="en-US" b="0" i="1" smtClean="0">
                                <a:latin typeface="Cambria Math" panose="02040503050406030204" pitchFamily="18" charset="0"/>
                              </a:rPr>
                            </m:ctrlPr>
                          </m:eqArrPr>
                          <m:e>
                            <m:r>
                              <a:rPr lang="en-US" b="0" i="1" smtClean="0">
                                <a:latin typeface="Cambria Math" panose="02040503050406030204" pitchFamily="18" charset="0"/>
                              </a:rPr>
                              <m:t>99.27%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a:rPr>
                              <m:t>𝑀𝑎𝑛𝑢𝑓𝑎𝑐𝑡𝑢𝑟𝑖𝑛𝑔</m:t>
                            </m:r>
                            <m:r>
                              <a:rPr lang="en-US" b="0" i="1" smtClean="0">
                                <a:latin typeface="Cambria Math"/>
                              </a:rPr>
                              <m:t> </m:t>
                            </m:r>
                            <m:r>
                              <a:rPr lang="en-US" b="0" i="1" smtClean="0">
                                <a:latin typeface="Cambria Math"/>
                              </a:rPr>
                              <m:t>𝑃𝑟𝑜𝑐𝑒𝑠𝑠</m:t>
                            </m:r>
                            <m:r>
                              <a:rPr lang="en-US" b="0" i="1" smtClean="0">
                                <a:latin typeface="Cambria Math"/>
                              </a:rPr>
                              <m:t> </m:t>
                            </m:r>
                            <m:r>
                              <a:rPr lang="en-US" b="0" i="1" smtClean="0">
                                <a:latin typeface="Cambria Math"/>
                              </a:rPr>
                              <m:t>𝑉𝑎𝑟𝑖𝑎𝑛𝑐𝑒</m:t>
                            </m:r>
                          </m:e>
                          <m:e>
                            <m:r>
                              <a:rPr lang="en-US" b="0" i="1" smtClean="0">
                                <a:latin typeface="Cambria Math"/>
                              </a:rPr>
                              <m:t> </m:t>
                            </m:r>
                          </m:e>
                        </m:eqArr>
                      </m:den>
                    </m:f>
                    <m:r>
                      <a:rPr lang="en-US" b="0" i="1" smtClean="0">
                        <a:latin typeface="Cambria Math" panose="02040503050406030204" pitchFamily="18" charset="0"/>
                      </a:rPr>
                      <m:t>  </m:t>
                    </m:r>
                  </m:oMath>
                </a14:m>
                <a:endParaRPr lang="en-US" b="0" i="1" dirty="0" smtClean="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𝑇h𝑖𝑠</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𝑤h𝑎𝑡</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 </m:t>
                    </m:r>
                    <m:r>
                      <a:rPr lang="en-US" b="0" i="1" smtClean="0">
                        <a:latin typeface="Cambria Math" panose="02040503050406030204" pitchFamily="18" charset="0"/>
                      </a:rPr>
                      <m:t>𝑤𝑎𝑛𝑡</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𝑘𝑛𝑜𝑤</m:t>
                    </m:r>
                  </m:oMath>
                </a14:m>
                <a:endParaRPr lang="en-US" b="0" dirty="0" smtClean="0"/>
              </a:p>
              <a:p>
                <a:endParaRPr lang="en-US" dirty="0" smtClean="0"/>
              </a:p>
              <a:p>
                <a:pPr lvl="1"/>
                <a:r>
                  <a:rPr lang="en-US" dirty="0" smtClean="0"/>
                  <a:t>Capability Index &lt; 1.0 – Manufacturing Process does not fully meet customer requirements</a:t>
                </a:r>
              </a:p>
              <a:p>
                <a:pPr lvl="1"/>
                <a:r>
                  <a:rPr lang="en-US" dirty="0" smtClean="0"/>
                  <a:t>Capability Index = 1.0 – Manufacturing Process just meets Customer Requirements</a:t>
                </a:r>
              </a:p>
              <a:p>
                <a:pPr lvl="1"/>
                <a:r>
                  <a:rPr lang="en-US" dirty="0" smtClean="0"/>
                  <a:t>Capability Index &gt; 1.0 – Manufacturing Process exceeds  Customer Requirements</a:t>
                </a:r>
              </a:p>
              <a:p>
                <a:endParaRPr lang="en-US" dirty="0"/>
              </a:p>
              <a:p>
                <a:r>
                  <a:rPr lang="en-US" dirty="0" smtClean="0"/>
                  <a:t>Today common requirement is 1.33 not just 1.0</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334000"/>
              </a:xfrm>
              <a:blipFill rotWithShape="0">
                <a:blip r:embed="rId2"/>
                <a:stretch>
                  <a:fillRect l="-667" r="-1481"/>
                </a:stretch>
              </a:blipFill>
            </p:spPr>
            <p:txBody>
              <a:bodyPr/>
              <a:lstStyle/>
              <a:p>
                <a:r>
                  <a:rPr lang="en-US">
                    <a:noFill/>
                  </a:rPr>
                  <a:t> </a:t>
                </a:r>
              </a:p>
            </p:txBody>
          </p:sp>
        </mc:Fallback>
      </mc:AlternateContent>
    </p:spTree>
    <p:extLst>
      <p:ext uri="{BB962C8B-B14F-4D97-AF65-F5344CB8AC3E}">
        <p14:creationId xmlns:p14="http://schemas.microsoft.com/office/powerpoint/2010/main" val="3505037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Index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638800"/>
              </a:xfrm>
            </p:spPr>
            <p:txBody>
              <a:bodyPr>
                <a:normAutofit/>
              </a:bodyPr>
              <a:lstStyle/>
              <a:p>
                <a:r>
                  <a:rPr lang="en-US" dirty="0" smtClean="0"/>
                  <a:t>Cp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𝑈𝑇𝐿</m:t>
                        </m:r>
                        <m:r>
                          <a:rPr lang="en-US" b="0" i="1" smtClean="0">
                            <a:latin typeface="Cambria Math"/>
                          </a:rPr>
                          <m:t> −</m:t>
                        </m:r>
                        <m:r>
                          <a:rPr lang="en-US" b="0" i="1" smtClean="0">
                            <a:latin typeface="Cambria Math"/>
                          </a:rPr>
                          <m:t>𝐿𝑇𝐿</m:t>
                        </m:r>
                      </m:num>
                      <m:den>
                        <m:r>
                          <a:rPr lang="en-US" b="0" i="1" smtClean="0">
                            <a:latin typeface="Cambria Math"/>
                          </a:rPr>
                          <m:t>6∗ </m:t>
                        </m:r>
                        <m:f>
                          <m:fPr>
                            <m:type m:val="skw"/>
                            <m:ctrlPr>
                              <a:rPr lang="en-US" b="0" i="1" smtClean="0">
                                <a:latin typeface="Cambria Math" panose="02040503050406030204" pitchFamily="18" charset="0"/>
                              </a:rPr>
                            </m:ctrlPr>
                          </m:fPr>
                          <m:num>
                            <m:r>
                              <a:rPr lang="en-US" b="0" i="1" smtClean="0">
                                <a:latin typeface="Cambria Math"/>
                              </a:rPr>
                              <m:t>𝑅</m:t>
                            </m:r>
                            <m:r>
                              <a:rPr lang="en-US" b="0" i="1" smtClean="0">
                                <a:latin typeface="Cambria Math"/>
                              </a:rPr>
                              <m:t>−</m:t>
                            </m:r>
                            <m:r>
                              <a:rPr lang="en-US" b="0" i="1" smtClean="0">
                                <a:latin typeface="Cambria Math"/>
                              </a:rPr>
                              <m:t>𝐵𝑎𝑟</m:t>
                            </m:r>
                          </m:num>
                          <m:den>
                            <m:r>
                              <a:rPr lang="en-US" b="0" i="1" smtClean="0">
                                <a:latin typeface="Cambria Math"/>
                              </a:rPr>
                              <m:t>𝑑</m:t>
                            </m:r>
                            <m:r>
                              <a:rPr lang="en-US" b="0" i="1" smtClean="0">
                                <a:latin typeface="Cambria Math"/>
                              </a:rPr>
                              <m:t>2</m:t>
                            </m:r>
                          </m:den>
                        </m:f>
                      </m:den>
                    </m:f>
                  </m:oMath>
                </a14:m>
                <a:endParaRPr lang="en-US" dirty="0" smtClean="0"/>
              </a:p>
              <a:p>
                <a:r>
                  <a:rPr lang="en-US" dirty="0" err="1" smtClean="0"/>
                  <a:t>Cpk</a:t>
                </a:r>
                <a:r>
                  <a:rPr lang="en-US" dirty="0" smtClean="0"/>
                  <a:t> = Minimum</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𝑈𝑇𝐿</m:t>
                            </m:r>
                            <m:r>
                              <a:rPr lang="en-US" b="0" i="1" smtClean="0">
                                <a:latin typeface="Cambria Math"/>
                              </a:rPr>
                              <m:t> −</m:t>
                            </m:r>
                            <m:r>
                              <a:rPr lang="en-US" b="0" i="1" smtClean="0">
                                <a:latin typeface="Cambria Math"/>
                              </a:rPr>
                              <m:t>𝐴𝑣𝑒𝑟𝑎𝑔𝑒</m:t>
                            </m:r>
                          </m:num>
                          <m:den>
                            <m:r>
                              <a:rPr lang="en-US" b="0" i="1" smtClean="0">
                                <a:latin typeface="Cambria Math"/>
                              </a:rPr>
                              <m:t>3</m:t>
                            </m:r>
                            <m:r>
                              <a:rPr lang="en-US" i="1">
                                <a:latin typeface="Cambria Math"/>
                              </a:rPr>
                              <m:t>∗ </m:t>
                            </m:r>
                            <m:f>
                              <m:fPr>
                                <m:type m:val="skw"/>
                                <m:ctrlPr>
                                  <a:rPr lang="en-US" i="1">
                                    <a:latin typeface="Cambria Math" panose="02040503050406030204" pitchFamily="18" charset="0"/>
                                  </a:rPr>
                                </m:ctrlPr>
                              </m:fPr>
                              <m:num>
                                <m:r>
                                  <a:rPr lang="en-US" i="1">
                                    <a:latin typeface="Cambria Math"/>
                                  </a:rPr>
                                  <m:t>𝑅</m:t>
                                </m:r>
                                <m:r>
                                  <a:rPr lang="en-US" i="1">
                                    <a:latin typeface="Cambria Math"/>
                                  </a:rPr>
                                  <m:t>−</m:t>
                                </m:r>
                                <m:r>
                                  <a:rPr lang="en-US" i="1">
                                    <a:latin typeface="Cambria Math"/>
                                  </a:rPr>
                                  <m:t>𝐵𝑎𝑟</m:t>
                                </m:r>
                              </m:num>
                              <m:den>
                                <m:r>
                                  <a:rPr lang="en-US" i="1">
                                    <a:latin typeface="Cambria Math"/>
                                  </a:rPr>
                                  <m:t>𝑑</m:t>
                                </m:r>
                                <m:r>
                                  <a:rPr lang="en-US" i="1">
                                    <a:latin typeface="Cambria Math"/>
                                  </a:rPr>
                                  <m:t>2</m:t>
                                </m:r>
                              </m:den>
                            </m:f>
                          </m:den>
                        </m:f>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𝐴𝑣𝑒𝑟𝑎𝑔𝑒</m:t>
                            </m:r>
                            <m:r>
                              <a:rPr lang="en-US" b="0" i="1" smtClean="0">
                                <a:latin typeface="Cambria Math"/>
                              </a:rPr>
                              <m:t> −</m:t>
                            </m:r>
                            <m:r>
                              <a:rPr lang="en-US" b="0" i="1" smtClean="0">
                                <a:latin typeface="Cambria Math"/>
                              </a:rPr>
                              <m:t>𝐿𝑇𝐿</m:t>
                            </m:r>
                          </m:num>
                          <m:den>
                            <m:r>
                              <a:rPr lang="en-US" b="0" i="1" smtClean="0">
                                <a:latin typeface="Cambria Math"/>
                              </a:rPr>
                              <m:t>3</m:t>
                            </m:r>
                            <m:r>
                              <a:rPr lang="en-US" i="1">
                                <a:latin typeface="Cambria Math"/>
                              </a:rPr>
                              <m:t>∗ </m:t>
                            </m:r>
                            <m:f>
                              <m:fPr>
                                <m:type m:val="skw"/>
                                <m:ctrlPr>
                                  <a:rPr lang="en-US" i="1">
                                    <a:latin typeface="Cambria Math" panose="02040503050406030204" pitchFamily="18" charset="0"/>
                                  </a:rPr>
                                </m:ctrlPr>
                              </m:fPr>
                              <m:num>
                                <m:r>
                                  <a:rPr lang="en-US" i="1">
                                    <a:latin typeface="Cambria Math"/>
                                  </a:rPr>
                                  <m:t>𝑅</m:t>
                                </m:r>
                                <m:r>
                                  <a:rPr lang="en-US" i="1">
                                    <a:latin typeface="Cambria Math"/>
                                  </a:rPr>
                                  <m:t>−</m:t>
                                </m:r>
                                <m:r>
                                  <a:rPr lang="en-US" i="1">
                                    <a:latin typeface="Cambria Math"/>
                                  </a:rPr>
                                  <m:t>𝐵𝑎𝑟</m:t>
                                </m:r>
                              </m:num>
                              <m:den>
                                <m:r>
                                  <a:rPr lang="en-US" i="1">
                                    <a:latin typeface="Cambria Math"/>
                                  </a:rPr>
                                  <m:t>𝑑</m:t>
                                </m:r>
                                <m:r>
                                  <a:rPr lang="en-US" i="1">
                                    <a:latin typeface="Cambria Math"/>
                                  </a:rPr>
                                  <m:t>2</m:t>
                                </m:r>
                              </m:den>
                            </m:f>
                          </m:den>
                        </m:f>
                      </m:e>
                    </m:d>
                  </m:oMath>
                </a14:m>
                <a:endParaRPr lang="en-US" dirty="0" smtClean="0"/>
              </a:p>
              <a:p>
                <a:endParaRPr lang="en-US" dirty="0"/>
              </a:p>
              <a:p>
                <a:r>
                  <a:rPr lang="en-US" dirty="0" smtClean="0"/>
                  <a:t>There is another Capability formula where that uses standard deviation instead of R-Bar </a:t>
                </a:r>
              </a:p>
              <a:p>
                <a:pPr lvl="1"/>
                <a:r>
                  <a:rPr lang="en-US" dirty="0" smtClean="0"/>
                  <a:t>Standard deviation includes all variation that occurs in data, while R-Bar only includes short term process variation</a:t>
                </a:r>
              </a:p>
              <a:p>
                <a:r>
                  <a:rPr lang="en-US" dirty="0" smtClean="0"/>
                  <a:t>Pp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a:rPr>
                          <m:t>𝑈𝑇𝐿</m:t>
                        </m:r>
                        <m:r>
                          <a:rPr lang="en-US" b="0" i="1" smtClean="0">
                            <a:latin typeface="Cambria Math"/>
                          </a:rPr>
                          <m:t> −</m:t>
                        </m:r>
                        <m:r>
                          <a:rPr lang="en-US" b="0" i="1" smtClean="0">
                            <a:latin typeface="Cambria Math"/>
                          </a:rPr>
                          <m:t>𝐿𝑇𝐿</m:t>
                        </m:r>
                      </m:num>
                      <m:den>
                        <m:r>
                          <a:rPr lang="en-US" b="0" i="1" smtClean="0">
                            <a:latin typeface="Cambria Math"/>
                          </a:rPr>
                          <m:t>6∗</m:t>
                        </m:r>
                        <m:r>
                          <a:rPr lang="en-US" b="0" i="1" smtClean="0">
                            <a:latin typeface="Cambria Math"/>
                          </a:rPr>
                          <m:t>𝑆𝑡𝑎𝑛𝑑𝑎𝑟𝑑</m:t>
                        </m:r>
                        <m:r>
                          <a:rPr lang="en-US" b="0" i="1" smtClean="0">
                            <a:latin typeface="Cambria Math"/>
                          </a:rPr>
                          <m:t> </m:t>
                        </m:r>
                        <m:r>
                          <a:rPr lang="en-US" b="0" i="1" smtClean="0">
                            <a:latin typeface="Cambria Math"/>
                          </a:rPr>
                          <m:t>𝐷𝑒𝑣𝑖𝑎𝑡𝑖𝑜𝑛</m:t>
                        </m:r>
                      </m:den>
                    </m:f>
                  </m:oMath>
                </a14:m>
                <a:endParaRPr lang="en-US" dirty="0"/>
              </a:p>
              <a:p>
                <a:r>
                  <a:rPr lang="en-US" dirty="0" err="1" smtClean="0"/>
                  <a:t>Ppk</a:t>
                </a:r>
                <a:r>
                  <a:rPr lang="en-US" dirty="0" smtClean="0"/>
                  <a:t> </a:t>
                </a:r>
                <a:r>
                  <a:rPr lang="en-US" dirty="0"/>
                  <a:t>= Minimum</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a:rPr>
                              <m:t>𝑈𝑇𝐿</m:t>
                            </m:r>
                            <m:r>
                              <a:rPr lang="en-US" b="0" i="1" smtClean="0">
                                <a:latin typeface="Cambria Math"/>
                              </a:rPr>
                              <m:t>−</m:t>
                            </m:r>
                            <m:r>
                              <a:rPr lang="en-US" b="0" i="1" smtClean="0">
                                <a:latin typeface="Cambria Math"/>
                              </a:rPr>
                              <m:t>𝐴𝑣𝑒𝑟𝑎𝑔𝑒</m:t>
                            </m:r>
                          </m:num>
                          <m:den>
                            <m:r>
                              <a:rPr lang="en-US" b="0" i="1" smtClean="0">
                                <a:latin typeface="Cambria Math"/>
                              </a:rPr>
                              <m:t>3</m:t>
                            </m:r>
                            <m:r>
                              <a:rPr lang="en-US" i="1">
                                <a:latin typeface="Cambria Math"/>
                              </a:rPr>
                              <m:t>∗</m:t>
                            </m:r>
                            <m:r>
                              <a:rPr lang="en-US" i="1">
                                <a:latin typeface="Cambria Math"/>
                              </a:rPr>
                              <m:t>𝑆𝑡𝑎𝑛𝑑𝑎𝑟𝑑</m:t>
                            </m:r>
                            <m:r>
                              <a:rPr lang="en-US" i="1">
                                <a:latin typeface="Cambria Math"/>
                              </a:rPr>
                              <m:t> </m:t>
                            </m:r>
                            <m:r>
                              <a:rPr lang="en-US" i="1">
                                <a:latin typeface="Cambria Math"/>
                              </a:rPr>
                              <m:t>𝐷𝑒𝑣𝑖𝑎𝑡𝑖𝑜𝑛</m:t>
                            </m:r>
                          </m:den>
                        </m:f>
                        <m:r>
                          <a:rPr lang="en-US" i="1">
                            <a:latin typeface="Cambria Math"/>
                          </a:rPr>
                          <m:t> , </m:t>
                        </m:r>
                        <m:f>
                          <m:fPr>
                            <m:ctrlPr>
                              <a:rPr lang="en-US" i="1">
                                <a:latin typeface="Cambria Math" panose="02040503050406030204" pitchFamily="18" charset="0"/>
                              </a:rPr>
                            </m:ctrlPr>
                          </m:fPr>
                          <m:num>
                            <m:r>
                              <a:rPr lang="en-US" b="0" i="1" smtClean="0">
                                <a:latin typeface="Cambria Math"/>
                              </a:rPr>
                              <m:t>𝐴𝑣𝑒𝑟𝑎𝑔𝑒</m:t>
                            </m:r>
                            <m:r>
                              <a:rPr lang="en-US" b="0" i="1" smtClean="0">
                                <a:latin typeface="Cambria Math"/>
                              </a:rPr>
                              <m:t>−</m:t>
                            </m:r>
                            <m:r>
                              <a:rPr lang="en-US" b="0" i="1" smtClean="0">
                                <a:latin typeface="Cambria Math"/>
                              </a:rPr>
                              <m:t>𝐿𝑇𝐿</m:t>
                            </m:r>
                          </m:num>
                          <m:den>
                            <m:r>
                              <a:rPr lang="en-US" b="0" i="1" smtClean="0">
                                <a:latin typeface="Cambria Math"/>
                              </a:rPr>
                              <m:t>3</m:t>
                            </m:r>
                            <m:r>
                              <a:rPr lang="en-US" i="1">
                                <a:latin typeface="Cambria Math"/>
                              </a:rPr>
                              <m:t>∗</m:t>
                            </m:r>
                            <m:r>
                              <a:rPr lang="en-US" i="1">
                                <a:latin typeface="Cambria Math"/>
                              </a:rPr>
                              <m:t>𝑆𝑡𝑎𝑛𝑑𝑎𝑟𝑑</m:t>
                            </m:r>
                            <m:r>
                              <a:rPr lang="en-US" i="1">
                                <a:latin typeface="Cambria Math"/>
                              </a:rPr>
                              <m:t> </m:t>
                            </m:r>
                            <m:r>
                              <a:rPr lang="en-US" i="1">
                                <a:latin typeface="Cambria Math"/>
                              </a:rPr>
                              <m:t>𝐷𝑒𝑣𝑖𝑎𝑡𝑖𝑜𝑛</m:t>
                            </m:r>
                          </m:den>
                        </m:f>
                      </m:e>
                    </m:d>
                  </m:oMath>
                </a14:m>
                <a:endParaRPr lang="en-US" dirty="0" smtClean="0"/>
              </a:p>
              <a:p>
                <a:endParaRPr lang="en-US" dirty="0" smtClean="0"/>
              </a:p>
              <a:p>
                <a:pPr marL="182880" lvl="1">
                  <a:buFont typeface="Arial" pitchFamily="34" charset="0"/>
                  <a:buChar char="•"/>
                </a:pPr>
                <a:r>
                  <a:rPr lang="en-US" dirty="0"/>
                  <a:t>The Histogram is a visual of form of Capability Indexes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638800"/>
              </a:xfrm>
              <a:blipFill rotWithShape="0">
                <a:blip r:embed="rId2"/>
                <a:stretch>
                  <a:fillRect l="-667"/>
                </a:stretch>
              </a:blipFill>
            </p:spPr>
            <p:txBody>
              <a:bodyPr/>
              <a:lstStyle/>
              <a:p>
                <a:r>
                  <a:rPr lang="en-US">
                    <a:noFill/>
                  </a:rPr>
                  <a:t> </a:t>
                </a:r>
              </a:p>
            </p:txBody>
          </p:sp>
        </mc:Fallback>
      </mc:AlternateContent>
    </p:spTree>
    <p:extLst>
      <p:ext uri="{BB962C8B-B14F-4D97-AF65-F5344CB8AC3E}">
        <p14:creationId xmlns:p14="http://schemas.microsoft.com/office/powerpoint/2010/main" val="43550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25"/>
            <a:ext cx="8229600" cy="457200"/>
          </a:xfrm>
        </p:spPr>
        <p:txBody>
          <a:bodyPr/>
          <a:lstStyle/>
          <a:p>
            <a:r>
              <a:rPr lang="en-US" dirty="0" err="1" smtClean="0"/>
              <a:t>Cp</a:t>
            </a:r>
            <a:endParaRPr lang="en-US" dirty="0"/>
          </a:p>
        </p:txBody>
      </p:sp>
      <p:sp>
        <p:nvSpPr>
          <p:cNvPr id="3" name="Content Placeholder 2"/>
          <p:cNvSpPr>
            <a:spLocks noGrp="1"/>
          </p:cNvSpPr>
          <p:nvPr>
            <p:ph idx="1"/>
          </p:nvPr>
        </p:nvSpPr>
        <p:spPr>
          <a:xfrm>
            <a:off x="457200" y="631124"/>
            <a:ext cx="5257800" cy="5601915"/>
          </a:xfrm>
        </p:spPr>
        <p:txBody>
          <a:bodyPr>
            <a:normAutofit lnSpcReduction="10000"/>
          </a:bodyPr>
          <a:lstStyle/>
          <a:p>
            <a:pPr marL="0" indent="0">
              <a:buNone/>
            </a:pPr>
            <a:r>
              <a:rPr lang="en-US" dirty="0" smtClean="0"/>
              <a:t>Here is the graphical and mathematical meaning of </a:t>
            </a:r>
            <a:r>
              <a:rPr lang="en-US" dirty="0" err="1" smtClean="0"/>
              <a:t>Cp</a:t>
            </a:r>
            <a:endParaRPr lang="en-US" dirty="0" smtClean="0"/>
          </a:p>
          <a:p>
            <a:pPr lvl="1"/>
            <a:r>
              <a:rPr lang="en-US" dirty="0" smtClean="0"/>
              <a:t>Notice how the normal curve narrows so more of the curve is between the tolerance limits as </a:t>
            </a:r>
            <a:r>
              <a:rPr lang="en-US" dirty="0" err="1" smtClean="0"/>
              <a:t>Cp</a:t>
            </a:r>
            <a:r>
              <a:rPr lang="en-US" dirty="0" smtClean="0"/>
              <a:t> gets larger</a:t>
            </a:r>
          </a:p>
          <a:p>
            <a:pPr lvl="1"/>
            <a:r>
              <a:rPr lang="en-US" dirty="0" smtClean="0"/>
              <a:t>Area of curve outside of area shown is probability of defective parts</a:t>
            </a:r>
          </a:p>
          <a:p>
            <a:r>
              <a:rPr lang="en-US" dirty="0" err="1" smtClean="0"/>
              <a:t>Cp</a:t>
            </a:r>
            <a:r>
              <a:rPr lang="en-US" dirty="0" smtClean="0"/>
              <a:t> = 0.90</a:t>
            </a:r>
          </a:p>
          <a:p>
            <a:pPr lvl="1"/>
            <a:r>
              <a:rPr lang="en-US" dirty="0" smtClean="0"/>
              <a:t>99.307% of curve within tolerance limits</a:t>
            </a:r>
          </a:p>
          <a:p>
            <a:pPr lvl="1"/>
            <a:r>
              <a:rPr lang="en-US" dirty="0" smtClean="0"/>
              <a:t>Defect – 6,933.9 DPM</a:t>
            </a:r>
          </a:p>
          <a:p>
            <a:r>
              <a:rPr lang="en-US" dirty="0" err="1" smtClean="0"/>
              <a:t>Cp</a:t>
            </a:r>
            <a:r>
              <a:rPr lang="en-US" dirty="0" smtClean="0"/>
              <a:t> = 1.00</a:t>
            </a:r>
          </a:p>
          <a:p>
            <a:pPr lvl="1"/>
            <a:r>
              <a:rPr lang="en-US" dirty="0" smtClean="0"/>
              <a:t>99.73% of curve within tolerance limits</a:t>
            </a:r>
          </a:p>
          <a:p>
            <a:pPr lvl="1"/>
            <a:r>
              <a:rPr lang="en-US" dirty="0" smtClean="0"/>
              <a:t>Defect – 2,700.0 DPM</a:t>
            </a:r>
          </a:p>
          <a:p>
            <a:r>
              <a:rPr lang="en-US" dirty="0" err="1" smtClean="0"/>
              <a:t>Cp</a:t>
            </a:r>
            <a:r>
              <a:rPr lang="en-US" dirty="0" smtClean="0"/>
              <a:t> = 1.33</a:t>
            </a:r>
          </a:p>
          <a:p>
            <a:pPr lvl="1"/>
            <a:r>
              <a:rPr lang="en-US" dirty="0" smtClean="0"/>
              <a:t>99.9934% of curve within tolerance limits</a:t>
            </a:r>
          </a:p>
          <a:p>
            <a:pPr lvl="1"/>
            <a:r>
              <a:rPr lang="en-US" dirty="0" smtClean="0"/>
              <a:t>Defect – 66.1 DPM</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5513"/>
            <a:ext cx="3276600" cy="175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800600"/>
            <a:ext cx="3276600" cy="175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38200"/>
            <a:ext cx="3276600" cy="175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233039"/>
            <a:ext cx="3200400" cy="369332"/>
          </a:xfrm>
          <a:prstGeom prst="rect">
            <a:avLst/>
          </a:prstGeom>
          <a:noFill/>
        </p:spPr>
        <p:txBody>
          <a:bodyPr wrap="square" rtlCol="0">
            <a:spAutoFit/>
          </a:bodyPr>
          <a:lstStyle/>
          <a:p>
            <a:r>
              <a:rPr lang="en-US" b="1" dirty="0" smtClean="0"/>
              <a:t>DPM = Defects per Million</a:t>
            </a:r>
            <a:endParaRPr lang="en-US" b="1" dirty="0"/>
          </a:p>
        </p:txBody>
      </p:sp>
    </p:spTree>
    <p:extLst>
      <p:ext uri="{BB962C8B-B14F-4D97-AF65-F5344CB8AC3E}">
        <p14:creationId xmlns:p14="http://schemas.microsoft.com/office/powerpoint/2010/main" val="51511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Cpk</a:t>
            </a:r>
            <a:r>
              <a:rPr lang="en-US" dirty="0" smtClean="0"/>
              <a:t> off target effect</a:t>
            </a:r>
            <a:endParaRPr lang="en-US" dirty="0"/>
          </a:p>
        </p:txBody>
      </p:sp>
      <p:sp>
        <p:nvSpPr>
          <p:cNvPr id="3" name="Content Placeholder 2"/>
          <p:cNvSpPr>
            <a:spLocks noGrp="1"/>
          </p:cNvSpPr>
          <p:nvPr>
            <p:ph idx="1"/>
          </p:nvPr>
        </p:nvSpPr>
        <p:spPr>
          <a:xfrm>
            <a:off x="457200" y="1143000"/>
            <a:ext cx="8229600" cy="533400"/>
          </a:xfrm>
        </p:spPr>
        <p:txBody>
          <a:bodyPr/>
          <a:lstStyle/>
          <a:p>
            <a:pPr marL="0" indent="0">
              <a:buNone/>
            </a:pPr>
            <a:r>
              <a:rPr lang="en-US" dirty="0" smtClean="0"/>
              <a:t>As process gets further from target, </a:t>
            </a:r>
            <a:r>
              <a:rPr lang="en-US" dirty="0" err="1" smtClean="0"/>
              <a:t>Cpk</a:t>
            </a:r>
            <a:r>
              <a:rPr lang="en-US" dirty="0" smtClean="0"/>
              <a:t> gets smaller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1"/>
            <a:ext cx="38184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828802"/>
            <a:ext cx="38184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3792043" cy="189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225" y="4461972"/>
            <a:ext cx="3825841" cy="192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2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 Index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Capability Index incorporates everything you have seen up to this point in a single number</a:t>
            </a:r>
          </a:p>
          <a:p>
            <a:r>
              <a:rPr lang="en-US" dirty="0" smtClean="0"/>
              <a:t>That single number can be interpreted to mean defects per million.</a:t>
            </a:r>
          </a:p>
          <a:p>
            <a:r>
              <a:rPr lang="en-US" dirty="0" smtClean="0"/>
              <a:t>Capability Index is the one thing that you can look at to quickly interpret if the manufacturing process is achieving the desired level of performance</a:t>
            </a:r>
          </a:p>
          <a:p>
            <a:pPr lvl="1"/>
            <a:r>
              <a:rPr lang="en-US" dirty="0" smtClean="0"/>
              <a:t>This is only true when the Control Chart is “In Control” and the histogram has normal probability like shape</a:t>
            </a:r>
          </a:p>
          <a:p>
            <a:endParaRPr lang="en-US" dirty="0"/>
          </a:p>
          <a:p>
            <a:r>
              <a:rPr lang="en-US" dirty="0" err="1" smtClean="0"/>
              <a:t>Cp</a:t>
            </a:r>
            <a:r>
              <a:rPr lang="en-US" dirty="0" smtClean="0"/>
              <a:t> =   1.1768978</a:t>
            </a:r>
          </a:p>
          <a:p>
            <a:r>
              <a:rPr lang="en-US" dirty="0" err="1" smtClean="0"/>
              <a:t>Cpk</a:t>
            </a:r>
            <a:r>
              <a:rPr lang="en-US" dirty="0" smtClean="0"/>
              <a:t> = 1.0507645 </a:t>
            </a:r>
          </a:p>
          <a:p>
            <a:pPr lvl="1"/>
            <a:r>
              <a:rPr lang="en-US" dirty="0" smtClean="0"/>
              <a:t>This </a:t>
            </a:r>
            <a:r>
              <a:rPr lang="en-US" dirty="0" err="1" smtClean="0"/>
              <a:t>Cpk</a:t>
            </a:r>
            <a:r>
              <a:rPr lang="en-US" dirty="0" smtClean="0"/>
              <a:t> predicts 1,800 </a:t>
            </a:r>
          </a:p>
          <a:p>
            <a:pPr marL="274320" lvl="1" indent="0">
              <a:buNone/>
            </a:pPr>
            <a:r>
              <a:rPr lang="en-US" dirty="0"/>
              <a:t> </a:t>
            </a:r>
            <a:r>
              <a:rPr lang="en-US" dirty="0" smtClean="0"/>
              <a:t>  defects per million </a:t>
            </a:r>
            <a:r>
              <a:rPr lang="en-US" dirty="0" smtClean="0"/>
              <a:t>parts</a:t>
            </a:r>
          </a:p>
          <a:p>
            <a:pPr marL="274320" lvl="1" indent="0">
              <a:buNone/>
            </a:pPr>
            <a:endParaRPr lang="en-US" dirty="0" smtClean="0"/>
          </a:p>
          <a:p>
            <a:pPr marL="274320" lvl="1" indent="0">
              <a:buNone/>
            </a:pPr>
            <a:r>
              <a:rPr lang="en-US" dirty="0" smtClean="0"/>
              <a:t>Think of defects per million in terms                                                                     of delivering </a:t>
            </a:r>
            <a:r>
              <a:rPr lang="en-US" dirty="0" smtClean="0"/>
              <a:t>mail – How many letters </a:t>
            </a:r>
          </a:p>
          <a:p>
            <a:pPr marL="274320" lvl="1" indent="0">
              <a:buNone/>
            </a:pPr>
            <a:r>
              <a:rPr lang="en-US" dirty="0" smtClean="0"/>
              <a:t>to the wrong mail box are allowed?</a:t>
            </a:r>
            <a:endParaRPr lang="en-US" dirty="0" smtClean="0"/>
          </a:p>
          <a:p>
            <a:pPr marL="274320" lvl="1"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648200"/>
            <a:ext cx="31273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87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dirty="0" smtClean="0"/>
              <a:t>Capability Index Relationship To Defects Per Million</a:t>
            </a:r>
            <a:endParaRPr lang="en-US" dirty="0"/>
          </a:p>
        </p:txBody>
      </p:sp>
      <p:sp>
        <p:nvSpPr>
          <p:cNvPr id="3" name="Content Placeholder 2"/>
          <p:cNvSpPr>
            <a:spLocks noGrp="1"/>
          </p:cNvSpPr>
          <p:nvPr>
            <p:ph idx="1"/>
          </p:nvPr>
        </p:nvSpPr>
        <p:spPr>
          <a:xfrm>
            <a:off x="457200" y="609600"/>
            <a:ext cx="8229600" cy="6172200"/>
          </a:xfrm>
        </p:spPr>
        <p:txBody>
          <a:bodyPr/>
          <a:lstStyle/>
          <a:p>
            <a:pPr marL="274320" lvl="1" indent="0">
              <a:buNone/>
            </a:pPr>
            <a:endParaRPr lang="en-US" dirty="0"/>
          </a:p>
          <a:p>
            <a:pPr lvl="1"/>
            <a:r>
              <a:rPr lang="en-US" dirty="0" err="1" smtClean="0"/>
              <a:t>Cpk</a:t>
            </a:r>
            <a:r>
              <a:rPr lang="en-US" dirty="0" smtClean="0"/>
              <a:t> = 0.70   DPM = 35,728.8</a:t>
            </a:r>
          </a:p>
          <a:p>
            <a:pPr lvl="1"/>
            <a:r>
              <a:rPr lang="en-US" dirty="0" err="1" smtClean="0"/>
              <a:t>Cpk</a:t>
            </a:r>
            <a:r>
              <a:rPr lang="en-US" dirty="0" smtClean="0"/>
              <a:t> = 0.80   DPM = 16,395.1</a:t>
            </a:r>
          </a:p>
          <a:p>
            <a:pPr lvl="1"/>
            <a:r>
              <a:rPr lang="en-US" dirty="0" err="1" smtClean="0"/>
              <a:t>Cpk</a:t>
            </a:r>
            <a:r>
              <a:rPr lang="en-US" dirty="0" smtClean="0"/>
              <a:t> = 0.90   DPM =   6,933.9 </a:t>
            </a:r>
          </a:p>
          <a:p>
            <a:pPr lvl="1"/>
            <a:r>
              <a:rPr lang="en-US" dirty="0" err="1" smtClean="0"/>
              <a:t>Cpk</a:t>
            </a:r>
            <a:r>
              <a:rPr lang="en-US" dirty="0" smtClean="0"/>
              <a:t> = 1.00   DPM =   2,700.0</a:t>
            </a:r>
          </a:p>
          <a:p>
            <a:pPr lvl="1"/>
            <a:r>
              <a:rPr lang="en-US" dirty="0" err="1" smtClean="0"/>
              <a:t>Cpk</a:t>
            </a:r>
            <a:r>
              <a:rPr lang="en-US" dirty="0" smtClean="0"/>
              <a:t> = 1.10   DPM =      966.8</a:t>
            </a:r>
          </a:p>
          <a:p>
            <a:pPr lvl="1"/>
            <a:r>
              <a:rPr lang="en-US" dirty="0" err="1" smtClean="0"/>
              <a:t>Cpk</a:t>
            </a:r>
            <a:r>
              <a:rPr lang="en-US" dirty="0" smtClean="0"/>
              <a:t> = 1.20   DPM =      318.2</a:t>
            </a:r>
          </a:p>
          <a:p>
            <a:pPr lvl="1"/>
            <a:r>
              <a:rPr lang="en-US" dirty="0" err="1" smtClean="0"/>
              <a:t>Cpk</a:t>
            </a:r>
            <a:r>
              <a:rPr lang="en-US" dirty="0" smtClean="0"/>
              <a:t> = 1.33   DPM =        66.1   typical manufacturing requirement</a:t>
            </a:r>
          </a:p>
          <a:p>
            <a:pPr lvl="1"/>
            <a:r>
              <a:rPr lang="en-US" dirty="0" err="1" smtClean="0"/>
              <a:t>Cpk</a:t>
            </a:r>
            <a:r>
              <a:rPr lang="en-US" dirty="0" smtClean="0"/>
              <a:t> = 1.50   DPM =          6.8   this is often known as 6 sigma</a:t>
            </a:r>
          </a:p>
          <a:p>
            <a:pPr lvl="1"/>
            <a:endParaRPr lang="en-US" dirty="0"/>
          </a:p>
          <a:p>
            <a:pPr lvl="1"/>
            <a:r>
              <a:rPr lang="en-US" dirty="0" smtClean="0"/>
              <a:t>Why </a:t>
            </a:r>
            <a:r>
              <a:rPr lang="en-US" dirty="0" err="1" smtClean="0"/>
              <a:t>Cpk</a:t>
            </a:r>
            <a:r>
              <a:rPr lang="en-US" dirty="0" smtClean="0"/>
              <a:t> and not </a:t>
            </a:r>
            <a:r>
              <a:rPr lang="en-US" dirty="0" err="1" smtClean="0"/>
              <a:t>Cp</a:t>
            </a:r>
            <a:endParaRPr lang="en-US" dirty="0" smtClean="0"/>
          </a:p>
          <a:p>
            <a:pPr lvl="2"/>
            <a:r>
              <a:rPr lang="en-US" dirty="0" err="1" smtClean="0"/>
              <a:t>Cp</a:t>
            </a:r>
            <a:r>
              <a:rPr lang="en-US" dirty="0" smtClean="0"/>
              <a:t> is the best the current process could do if all parameters are at their best performance level</a:t>
            </a:r>
          </a:p>
          <a:p>
            <a:pPr lvl="2"/>
            <a:r>
              <a:rPr lang="en-US" dirty="0" err="1" smtClean="0"/>
              <a:t>Cpk</a:t>
            </a:r>
            <a:r>
              <a:rPr lang="en-US" dirty="0" smtClean="0"/>
              <a:t> incorporates the shift away from centered target and better represents actual performance</a:t>
            </a:r>
          </a:p>
          <a:p>
            <a:pPr lvl="2"/>
            <a:endParaRPr lang="en-US" dirty="0"/>
          </a:p>
          <a:p>
            <a:pPr lvl="2"/>
            <a:r>
              <a:rPr lang="en-US" dirty="0" smtClean="0"/>
              <a:t>What </a:t>
            </a:r>
            <a:r>
              <a:rPr lang="en-US" dirty="0" err="1" smtClean="0"/>
              <a:t>Cpk</a:t>
            </a:r>
            <a:r>
              <a:rPr lang="en-US" dirty="0" smtClean="0"/>
              <a:t> do you want the U.S. postal system to perform at?</a:t>
            </a:r>
            <a:endParaRPr lang="en-US" dirty="0"/>
          </a:p>
        </p:txBody>
      </p:sp>
    </p:spTree>
    <p:extLst>
      <p:ext uri="{BB962C8B-B14F-4D97-AF65-F5344CB8AC3E}">
        <p14:creationId xmlns:p14="http://schemas.microsoft.com/office/powerpoint/2010/main" val="166948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Job of a Quality Engineer</a:t>
            </a:r>
            <a:endParaRPr lang="en-US" dirty="0"/>
          </a:p>
        </p:txBody>
      </p:sp>
      <p:sp>
        <p:nvSpPr>
          <p:cNvPr id="3" name="Content Placeholder 2"/>
          <p:cNvSpPr>
            <a:spLocks noGrp="1"/>
          </p:cNvSpPr>
          <p:nvPr>
            <p:ph idx="1"/>
          </p:nvPr>
        </p:nvSpPr>
        <p:spPr>
          <a:xfrm>
            <a:off x="457200" y="1143000"/>
            <a:ext cx="8382000" cy="5334000"/>
          </a:xfrm>
        </p:spPr>
        <p:txBody>
          <a:bodyPr>
            <a:normAutofit/>
          </a:bodyPr>
          <a:lstStyle/>
          <a:p>
            <a:r>
              <a:rPr lang="en-US" dirty="0" smtClean="0"/>
              <a:t>At point of manufacturing a Quality Engineer wants</a:t>
            </a:r>
          </a:p>
          <a:p>
            <a:pPr lvl="1"/>
            <a:r>
              <a:rPr lang="en-US" dirty="0" smtClean="0"/>
              <a:t>Parts in tolerance</a:t>
            </a:r>
          </a:p>
          <a:p>
            <a:pPr lvl="1"/>
            <a:r>
              <a:rPr lang="en-US" dirty="0" err="1" smtClean="0"/>
              <a:t>Precontrol</a:t>
            </a:r>
            <a:r>
              <a:rPr lang="en-US" dirty="0" smtClean="0"/>
              <a:t> Chart in tolerance and Control Charts in control</a:t>
            </a:r>
          </a:p>
          <a:p>
            <a:pPr lvl="1"/>
            <a:r>
              <a:rPr lang="en-US" dirty="0" smtClean="0"/>
              <a:t>Process is stable – this is especially important because </a:t>
            </a:r>
            <a:r>
              <a:rPr lang="en-US" dirty="0" err="1" smtClean="0"/>
              <a:t>Cpk</a:t>
            </a:r>
            <a:r>
              <a:rPr lang="en-US" dirty="0" smtClean="0"/>
              <a:t> is not valid if control charts </a:t>
            </a:r>
            <a:r>
              <a:rPr lang="en-US" dirty="0" smtClean="0"/>
              <a:t>do not show the process is </a:t>
            </a:r>
            <a:r>
              <a:rPr lang="en-US" dirty="0" smtClean="0"/>
              <a:t>stable</a:t>
            </a:r>
          </a:p>
          <a:p>
            <a:r>
              <a:rPr lang="en-US" dirty="0" smtClean="0"/>
              <a:t>Quality Engineer managing a shop floor</a:t>
            </a:r>
          </a:p>
          <a:p>
            <a:pPr lvl="1"/>
            <a:r>
              <a:rPr lang="en-US" dirty="0" smtClean="0"/>
              <a:t>Use histogram to visually check process fit to tolerance condition</a:t>
            </a:r>
          </a:p>
          <a:p>
            <a:pPr lvl="1"/>
            <a:r>
              <a:rPr lang="en-US" dirty="0" smtClean="0"/>
              <a:t>Use numeric statistics to check that visual (Histogram) interpretation of manufacturing process is correct</a:t>
            </a:r>
          </a:p>
          <a:p>
            <a:r>
              <a:rPr lang="en-US" dirty="0" smtClean="0"/>
              <a:t>Quality Engineer overall responsibility</a:t>
            </a:r>
          </a:p>
          <a:p>
            <a:pPr lvl="1"/>
            <a:r>
              <a:rPr lang="en-US" dirty="0" smtClean="0"/>
              <a:t>Current manufacturing is repeating historical behavior of process – established by control charts and histogram</a:t>
            </a:r>
          </a:p>
          <a:p>
            <a:pPr lvl="1"/>
            <a:r>
              <a:rPr lang="en-US" dirty="0" smtClean="0"/>
              <a:t>Capability shows the current behavior of manufacturing process and for stable processes it predicts what it will be in the future</a:t>
            </a:r>
          </a:p>
          <a:p>
            <a:endParaRPr lang="en-US" dirty="0"/>
          </a:p>
        </p:txBody>
      </p:sp>
    </p:spTree>
    <p:extLst>
      <p:ext uri="{BB962C8B-B14F-4D97-AF65-F5344CB8AC3E}">
        <p14:creationId xmlns:p14="http://schemas.microsoft.com/office/powerpoint/2010/main" val="288526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letting me share this with you today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 have prepared 2 questions based on things I am frequently asked</a:t>
            </a:r>
            <a:endParaRPr lang="en-US" dirty="0"/>
          </a:p>
        </p:txBody>
      </p:sp>
    </p:spTree>
    <p:extLst>
      <p:ext uri="{BB962C8B-B14F-4D97-AF65-F5344CB8AC3E}">
        <p14:creationId xmlns:p14="http://schemas.microsoft.com/office/powerpoint/2010/main" val="346256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SPC improve a process?</a:t>
            </a:r>
            <a:endParaRPr lang="en-US" dirty="0"/>
          </a:p>
        </p:txBody>
      </p:sp>
      <p:sp>
        <p:nvSpPr>
          <p:cNvPr id="3" name="Content Placeholder 2"/>
          <p:cNvSpPr>
            <a:spLocks noGrp="1"/>
          </p:cNvSpPr>
          <p:nvPr>
            <p:ph idx="1"/>
          </p:nvPr>
        </p:nvSpPr>
        <p:spPr>
          <a:xfrm>
            <a:off x="457200" y="1143000"/>
            <a:ext cx="8229600" cy="1828800"/>
          </a:xfrm>
        </p:spPr>
        <p:txBody>
          <a:bodyPr/>
          <a:lstStyle/>
          <a:p>
            <a:pPr marL="0" indent="0">
              <a:buNone/>
            </a:pPr>
            <a:r>
              <a:rPr lang="en-US" dirty="0" smtClean="0"/>
              <a:t>Below is an example of inspecting data</a:t>
            </a:r>
          </a:p>
          <a:p>
            <a:r>
              <a:rPr lang="en-US" dirty="0" smtClean="0"/>
              <a:t>How would you improve this process?</a:t>
            </a:r>
          </a:p>
          <a:p>
            <a:r>
              <a:rPr lang="en-US" dirty="0" smtClean="0"/>
              <a:t>Most people would say it is good enough – no out of tolerance parts (no red)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364" y="3028246"/>
            <a:ext cx="4542511" cy="30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19779"/>
            <a:ext cx="4038600" cy="305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92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SPC</a:t>
            </a:r>
            <a:endParaRPr lang="en-US" dirty="0"/>
          </a:p>
        </p:txBody>
      </p:sp>
      <p:sp>
        <p:nvSpPr>
          <p:cNvPr id="3" name="Content Placeholder 2"/>
          <p:cNvSpPr>
            <a:spLocks noGrp="1"/>
          </p:cNvSpPr>
          <p:nvPr>
            <p:ph idx="1"/>
          </p:nvPr>
        </p:nvSpPr>
        <p:spPr>
          <a:xfrm>
            <a:off x="228600" y="1143000"/>
            <a:ext cx="8610600" cy="5334000"/>
          </a:xfrm>
        </p:spPr>
        <p:txBody>
          <a:bodyPr/>
          <a:lstStyle/>
          <a:p>
            <a:r>
              <a:rPr lang="en-US" dirty="0" smtClean="0"/>
              <a:t>SPC – Statistical Process Control</a:t>
            </a:r>
          </a:p>
          <a:p>
            <a:pPr lvl="1"/>
            <a:r>
              <a:rPr lang="en-US" dirty="0" smtClean="0"/>
              <a:t>Statistics – mathematical tools that summarize current behavior that are expressed in numeric terms</a:t>
            </a:r>
          </a:p>
          <a:p>
            <a:pPr lvl="1"/>
            <a:r>
              <a:rPr lang="en-US" dirty="0" smtClean="0"/>
              <a:t>Process – any series of steps that takes raw material and transforms it into a product or service customers are willing to pay for</a:t>
            </a:r>
          </a:p>
          <a:p>
            <a:pPr lvl="1"/>
            <a:r>
              <a:rPr lang="en-US" dirty="0" smtClean="0"/>
              <a:t>Control – the expression of statistical tools to enhance the monitoring of a process</a:t>
            </a:r>
          </a:p>
          <a:p>
            <a:endParaRPr lang="en-US" dirty="0"/>
          </a:p>
          <a:p>
            <a:r>
              <a:rPr lang="en-US" dirty="0" smtClean="0"/>
              <a:t>For manufacturing SPC tools includes:</a:t>
            </a:r>
          </a:p>
          <a:p>
            <a:pPr lvl="1"/>
            <a:r>
              <a:rPr lang="en-US" dirty="0" smtClean="0"/>
              <a:t>Statistics – average, standard deviation, Correlation Coefficients, … </a:t>
            </a:r>
          </a:p>
          <a:p>
            <a:pPr lvl="1"/>
            <a:r>
              <a:rPr lang="en-US" dirty="0" smtClean="0"/>
              <a:t>Charts – Run Charts, Control Charts, Histograms, Scatter Charts, …</a:t>
            </a:r>
          </a:p>
          <a:p>
            <a:pPr lvl="1"/>
            <a:r>
              <a:rPr lang="en-US" dirty="0" smtClean="0"/>
              <a:t>Control – Control Limits on Average and Range, Capability Indexes, Assignable Causes, Corrective Actions, …</a:t>
            </a:r>
            <a:endParaRPr lang="en-US" dirty="0"/>
          </a:p>
        </p:txBody>
      </p:sp>
    </p:spTree>
    <p:extLst>
      <p:ext uri="{BB962C8B-B14F-4D97-AF65-F5344CB8AC3E}">
        <p14:creationId xmlns:p14="http://schemas.microsoft.com/office/powerpoint/2010/main" val="335214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 appears to have 2 peaks of data</a:t>
            </a:r>
            <a:endParaRPr lang="en-US" dirty="0"/>
          </a:p>
        </p:txBody>
      </p:sp>
      <p:sp>
        <p:nvSpPr>
          <p:cNvPr id="3" name="Content Placeholder 2"/>
          <p:cNvSpPr>
            <a:spLocks noGrp="1"/>
          </p:cNvSpPr>
          <p:nvPr>
            <p:ph idx="1"/>
          </p:nvPr>
        </p:nvSpPr>
        <p:spPr>
          <a:xfrm>
            <a:off x="457200" y="1143000"/>
            <a:ext cx="8458200" cy="2743200"/>
          </a:xfrm>
        </p:spPr>
        <p:txBody>
          <a:bodyPr>
            <a:normAutofit lnSpcReduction="10000"/>
          </a:bodyPr>
          <a:lstStyle/>
          <a:p>
            <a:pPr marL="0" indent="0">
              <a:buNone/>
            </a:pPr>
            <a:r>
              <a:rPr lang="en-US" dirty="0" smtClean="0"/>
              <a:t>At first glance histogram appears to be OK, no out of tolerance parts</a:t>
            </a:r>
          </a:p>
          <a:p>
            <a:pPr marL="0" indent="0">
              <a:buNone/>
            </a:pPr>
            <a:r>
              <a:rPr lang="en-US" dirty="0" smtClean="0"/>
              <a:t>2 peak suggest a deeper look</a:t>
            </a:r>
          </a:p>
          <a:p>
            <a:r>
              <a:rPr lang="en-US" dirty="0" smtClean="0"/>
              <a:t>Data source – 2 machining centers feeding 1 inspection station</a:t>
            </a:r>
          </a:p>
          <a:p>
            <a:r>
              <a:rPr lang="en-US" dirty="0" smtClean="0"/>
              <a:t>This could instead be injection plastics with a 2 cavity form</a:t>
            </a:r>
          </a:p>
          <a:p>
            <a:r>
              <a:rPr lang="en-US" dirty="0" smtClean="0"/>
              <a:t>Subgroup size = 5</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86200"/>
            <a:ext cx="4830152" cy="275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X-Bar &amp; R – what to notice</a:t>
            </a:r>
            <a:endParaRPr lang="en-US" dirty="0"/>
          </a:p>
        </p:txBody>
      </p:sp>
      <p:sp>
        <p:nvSpPr>
          <p:cNvPr id="3" name="Content Placeholder 2"/>
          <p:cNvSpPr>
            <a:spLocks noGrp="1"/>
          </p:cNvSpPr>
          <p:nvPr>
            <p:ph idx="1"/>
          </p:nvPr>
        </p:nvSpPr>
        <p:spPr>
          <a:xfrm>
            <a:off x="457200" y="1143000"/>
            <a:ext cx="8229600" cy="2133600"/>
          </a:xfrm>
        </p:spPr>
        <p:txBody>
          <a:bodyPr>
            <a:normAutofit fontScale="85000" lnSpcReduction="10000"/>
          </a:bodyPr>
          <a:lstStyle/>
          <a:p>
            <a:r>
              <a:rPr lang="en-US" dirty="0" smtClean="0"/>
              <a:t>Start in R chart</a:t>
            </a:r>
          </a:p>
          <a:p>
            <a:pPr lvl="1"/>
            <a:r>
              <a:rPr lang="en-US" dirty="0" smtClean="0"/>
              <a:t>Both Histogram </a:t>
            </a:r>
            <a:r>
              <a:rPr lang="en-US" dirty="0"/>
              <a:t>D</a:t>
            </a:r>
            <a:r>
              <a:rPr lang="en-US" dirty="0" smtClean="0"/>
              <a:t>ata and Better Behaved Data show good R charts</a:t>
            </a:r>
          </a:p>
          <a:p>
            <a:pPr lvl="1"/>
            <a:r>
              <a:rPr lang="en-US" dirty="0" smtClean="0"/>
              <a:t>Within subgroup range is well behaved</a:t>
            </a:r>
          </a:p>
          <a:p>
            <a:r>
              <a:rPr lang="en-US" dirty="0" smtClean="0"/>
              <a:t>X-Bar and R chart</a:t>
            </a:r>
          </a:p>
          <a:p>
            <a:pPr lvl="1"/>
            <a:r>
              <a:rPr lang="en-US" dirty="0" smtClean="0"/>
              <a:t>Histogram Data definitely </a:t>
            </a:r>
            <a:r>
              <a:rPr lang="en-US" b="1" u="sng" dirty="0" smtClean="0"/>
              <a:t>not</a:t>
            </a:r>
            <a:r>
              <a:rPr lang="en-US" dirty="0" smtClean="0"/>
              <a:t> well behaved – wild swings in X data</a:t>
            </a:r>
          </a:p>
          <a:p>
            <a:pPr lvl="1"/>
            <a:r>
              <a:rPr lang="en-US" dirty="0" smtClean="0"/>
              <a:t>Look for outside influence causing wide swings in X-Bar chart</a:t>
            </a:r>
          </a:p>
          <a:p>
            <a:pPr lvl="1"/>
            <a:r>
              <a:rPr lang="en-US" dirty="0" smtClean="0"/>
              <a:t>Remember that data comes from 2 machining centers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66838"/>
            <a:ext cx="3605212" cy="272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67024"/>
            <a:ext cx="3867150" cy="292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7200" y="3276600"/>
            <a:ext cx="3505200"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Histogram Data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5210175" y="3149025"/>
            <a:ext cx="3657599"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Better behaved Data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37716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X-Bar &amp; R – Importance of Traceability </a:t>
            </a:r>
            <a:endParaRPr lang="en-US" dirty="0"/>
          </a:p>
        </p:txBody>
      </p:sp>
      <p:sp>
        <p:nvSpPr>
          <p:cNvPr id="3" name="Content Placeholder 2"/>
          <p:cNvSpPr>
            <a:spLocks noGrp="1"/>
          </p:cNvSpPr>
          <p:nvPr>
            <p:ph idx="1"/>
          </p:nvPr>
        </p:nvSpPr>
        <p:spPr>
          <a:xfrm>
            <a:off x="228600" y="1066800"/>
            <a:ext cx="7772400" cy="1981200"/>
          </a:xfrm>
        </p:spPr>
        <p:txBody>
          <a:bodyPr>
            <a:normAutofit lnSpcReduction="10000"/>
          </a:bodyPr>
          <a:lstStyle/>
          <a:p>
            <a:pPr marL="0" indent="0">
              <a:buNone/>
            </a:pPr>
            <a:r>
              <a:rPr lang="en-US" dirty="0" smtClean="0"/>
              <a:t>Notice some of the data points have a yellow triangle </a:t>
            </a:r>
          </a:p>
          <a:p>
            <a:r>
              <a:rPr lang="en-US" dirty="0" smtClean="0"/>
              <a:t>This shows a traceability change</a:t>
            </a:r>
          </a:p>
          <a:p>
            <a:r>
              <a:rPr lang="en-US" dirty="0" smtClean="0"/>
              <a:t>This data is tagged with Machine ID A or B </a:t>
            </a:r>
          </a:p>
          <a:p>
            <a:r>
              <a:rPr lang="en-US" dirty="0" smtClean="0"/>
              <a:t>This provides additional information to help identify sources of variation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20796"/>
            <a:ext cx="4831366" cy="365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661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a:t>
            </a:r>
            <a:endParaRPr lang="en-US" dirty="0"/>
          </a:p>
        </p:txBody>
      </p:sp>
      <p:sp>
        <p:nvSpPr>
          <p:cNvPr id="3" name="Content Placeholder 2"/>
          <p:cNvSpPr>
            <a:spLocks noGrp="1"/>
          </p:cNvSpPr>
          <p:nvPr>
            <p:ph idx="1"/>
          </p:nvPr>
        </p:nvSpPr>
        <p:spPr>
          <a:xfrm>
            <a:off x="457200" y="1143000"/>
            <a:ext cx="8001000" cy="1752600"/>
          </a:xfrm>
        </p:spPr>
        <p:txBody>
          <a:bodyPr/>
          <a:lstStyle/>
          <a:p>
            <a:r>
              <a:rPr lang="en-US" dirty="0" smtClean="0"/>
              <a:t>Data filtered for Machine ID A</a:t>
            </a:r>
          </a:p>
          <a:p>
            <a:r>
              <a:rPr lang="en-US" dirty="0" smtClean="0"/>
              <a:t>This is a well behaved X-Bar &amp; R chart</a:t>
            </a:r>
          </a:p>
          <a:p>
            <a:r>
              <a:rPr lang="en-US" dirty="0" smtClean="0"/>
              <a:t>Machine ID identified outside influence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3657603" cy="1143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929686" cy="368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562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a:t>
            </a:r>
            <a:endParaRPr lang="en-US" dirty="0"/>
          </a:p>
        </p:txBody>
      </p:sp>
      <p:sp>
        <p:nvSpPr>
          <p:cNvPr id="3" name="Content Placeholder 2"/>
          <p:cNvSpPr>
            <a:spLocks noGrp="1"/>
          </p:cNvSpPr>
          <p:nvPr>
            <p:ph idx="1"/>
          </p:nvPr>
        </p:nvSpPr>
        <p:spPr>
          <a:xfrm>
            <a:off x="457200" y="1143000"/>
            <a:ext cx="5029200" cy="2743200"/>
          </a:xfrm>
        </p:spPr>
        <p:txBody>
          <a:bodyPr/>
          <a:lstStyle/>
          <a:p>
            <a:r>
              <a:rPr lang="en-US" dirty="0" smtClean="0"/>
              <a:t>Target 0.500</a:t>
            </a:r>
          </a:p>
          <a:p>
            <a:r>
              <a:rPr lang="en-US" dirty="0" smtClean="0"/>
              <a:t>Both Machines A and B show they are off target and need adjusting to target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1" y="3407177"/>
            <a:ext cx="4028105" cy="294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407178"/>
            <a:ext cx="3874809" cy="306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19200" y="2903621"/>
            <a:ext cx="2819400"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Machine ID 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5099703" y="2883957"/>
            <a:ext cx="2819400"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Machine ID B</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33399"/>
            <a:ext cx="3093427" cy="176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615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for 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a:t>
            </a:r>
            <a:endParaRPr lang="en-US" dirty="0"/>
          </a:p>
        </p:txBody>
      </p:sp>
    </p:spTree>
    <p:extLst>
      <p:ext uri="{BB962C8B-B14F-4D97-AF65-F5344CB8AC3E}">
        <p14:creationId xmlns:p14="http://schemas.microsoft.com/office/powerpoint/2010/main" val="273482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Perfect Subgroup Size?</a:t>
            </a:r>
            <a:endParaRPr lang="en-US" dirty="0"/>
          </a:p>
        </p:txBody>
      </p:sp>
      <p:sp>
        <p:nvSpPr>
          <p:cNvPr id="3" name="Content Placeholder 2"/>
          <p:cNvSpPr>
            <a:spLocks noGrp="1"/>
          </p:cNvSpPr>
          <p:nvPr>
            <p:ph idx="1"/>
          </p:nvPr>
        </p:nvSpPr>
        <p:spPr>
          <a:xfrm>
            <a:off x="457200" y="1143000"/>
            <a:ext cx="8382000" cy="5334000"/>
          </a:xfrm>
        </p:spPr>
        <p:txBody>
          <a:bodyPr>
            <a:normAutofit fontScale="92500" lnSpcReduction="20000"/>
          </a:bodyPr>
          <a:lstStyle/>
          <a:p>
            <a:r>
              <a:rPr lang="en-US" dirty="0" smtClean="0"/>
              <a:t>There is no perfect subgroup size</a:t>
            </a:r>
          </a:p>
          <a:p>
            <a:endParaRPr lang="en-US" dirty="0"/>
          </a:p>
          <a:p>
            <a:r>
              <a:rPr lang="en-US" dirty="0" smtClean="0"/>
              <a:t>Walter </a:t>
            </a:r>
            <a:r>
              <a:rPr lang="en-US" dirty="0" err="1" smtClean="0"/>
              <a:t>Shewhart</a:t>
            </a:r>
            <a:r>
              <a:rPr lang="en-US" dirty="0" smtClean="0"/>
              <a:t> developed </a:t>
            </a:r>
            <a:r>
              <a:rPr lang="en-US" dirty="0" err="1" smtClean="0"/>
              <a:t>X-Bar&amp;R</a:t>
            </a:r>
            <a:r>
              <a:rPr lang="en-US" dirty="0" smtClean="0"/>
              <a:t> charting in the 1920 and established </a:t>
            </a:r>
            <a:r>
              <a:rPr lang="en-US" smtClean="0"/>
              <a:t>the subgroup principles: </a:t>
            </a:r>
            <a:endParaRPr lang="en-US" dirty="0" smtClean="0"/>
          </a:p>
          <a:p>
            <a:pPr lvl="1"/>
            <a:endParaRPr lang="en-US" dirty="0" smtClean="0"/>
          </a:p>
          <a:p>
            <a:pPr lvl="1"/>
            <a:r>
              <a:rPr lang="en-US" dirty="0" smtClean="0"/>
              <a:t>Within subgroup represents a short period of time so that it only includes natural machine variation. Natural machine variation means vibration and tool shift not influenced by outside events, like temperature due to sun light, low electrical power early in the morning due to all companies powering up, etc.</a:t>
            </a:r>
          </a:p>
          <a:p>
            <a:pPr lvl="1"/>
            <a:endParaRPr lang="en-US" dirty="0"/>
          </a:p>
          <a:p>
            <a:pPr lvl="1"/>
            <a:r>
              <a:rPr lang="en-US" dirty="0" smtClean="0"/>
              <a:t>Individual subgroup over time represent the long term history of the machining system, the shifts between subgroup do pickup the environmental effect not seen within subgroups.</a:t>
            </a:r>
          </a:p>
          <a:p>
            <a:pPr lvl="1"/>
            <a:endParaRPr lang="en-US" dirty="0"/>
          </a:p>
          <a:p>
            <a:pPr lvl="1"/>
            <a:r>
              <a:rPr lang="en-US" dirty="0" smtClean="0"/>
              <a:t>This makes an X-Bar &amp; R chart a laboratory test of the manufacturing process to keep the long term variation in a machine as close to the short term variation as possible.</a:t>
            </a:r>
            <a:endParaRPr lang="en-US" dirty="0"/>
          </a:p>
        </p:txBody>
      </p:sp>
    </p:spTree>
    <p:extLst>
      <p:ext uri="{BB962C8B-B14F-4D97-AF65-F5344CB8AC3E}">
        <p14:creationId xmlns:p14="http://schemas.microsoft.com/office/powerpoint/2010/main" val="3514660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Perfect Subgroup Size?</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dirty="0" smtClean="0"/>
              <a:t>General Rules:</a:t>
            </a:r>
          </a:p>
          <a:p>
            <a:r>
              <a:rPr lang="en-US" b="1" dirty="0" smtClean="0"/>
              <a:t>CMM</a:t>
            </a:r>
            <a:r>
              <a:rPr lang="en-US" dirty="0" smtClean="0"/>
              <a:t> \ Vision \ Form are almost always subgroup size = 1</a:t>
            </a:r>
          </a:p>
          <a:p>
            <a:pPr lvl="1"/>
            <a:r>
              <a:rPr lang="en-US" dirty="0" smtClean="0"/>
              <a:t>Parts coming to these measuring systems are far removed from  time ordered manufacturing</a:t>
            </a:r>
          </a:p>
          <a:p>
            <a:r>
              <a:rPr lang="en-US" b="1" dirty="0" smtClean="0"/>
              <a:t>Incoming inspection</a:t>
            </a:r>
            <a:r>
              <a:rPr lang="en-US" dirty="0" smtClean="0"/>
              <a:t> is almost always subgroup size = 1</a:t>
            </a:r>
          </a:p>
          <a:p>
            <a:pPr lvl="1"/>
            <a:r>
              <a:rPr lang="en-US" dirty="0" smtClean="0"/>
              <a:t>Parts in incoming inspection have lost all time order reference</a:t>
            </a:r>
          </a:p>
          <a:p>
            <a:r>
              <a:rPr lang="en-US" dirty="0" smtClean="0"/>
              <a:t>Typically, </a:t>
            </a:r>
            <a:r>
              <a:rPr lang="en-US" dirty="0"/>
              <a:t>subgroup </a:t>
            </a:r>
            <a:r>
              <a:rPr lang="en-US" dirty="0" smtClean="0"/>
              <a:t>sizes </a:t>
            </a:r>
            <a:r>
              <a:rPr lang="en-US" dirty="0"/>
              <a:t>= </a:t>
            </a:r>
            <a:r>
              <a:rPr lang="en-US" dirty="0" smtClean="0"/>
              <a:t>1, 2, 3, 4, or 5</a:t>
            </a:r>
            <a:endParaRPr lang="en-US" dirty="0"/>
          </a:p>
          <a:p>
            <a:r>
              <a:rPr lang="en-US" dirty="0" smtClean="0"/>
              <a:t>When selecting parts from a process, time available to measure the parts determines subgroup size</a:t>
            </a:r>
          </a:p>
          <a:p>
            <a:pPr lvl="1"/>
            <a:r>
              <a:rPr lang="en-US" dirty="0" smtClean="0"/>
              <a:t>In general, subgroup size = 3 is better than subgroup size = 2</a:t>
            </a:r>
          </a:p>
          <a:p>
            <a:pPr lvl="1"/>
            <a:r>
              <a:rPr lang="en-US" dirty="0" smtClean="0"/>
              <a:t>Subgroup size = 4, is not as great an improvement over subgroup size =3 as subgroup size = 3 is over subgroup size = 2</a:t>
            </a:r>
          </a:p>
          <a:p>
            <a:r>
              <a:rPr lang="en-US" dirty="0" smtClean="0"/>
              <a:t>When in doubt a subgroup size = 1 </a:t>
            </a:r>
            <a:r>
              <a:rPr lang="en-US" smtClean="0"/>
              <a:t>is recommended</a:t>
            </a:r>
            <a:endParaRPr lang="en-US" dirty="0" smtClean="0"/>
          </a:p>
          <a:p>
            <a:endParaRPr lang="en-US" dirty="0"/>
          </a:p>
        </p:txBody>
      </p:sp>
    </p:spTree>
    <p:extLst>
      <p:ext uri="{BB962C8B-B14F-4D97-AF65-F5344CB8AC3E}">
        <p14:creationId xmlns:p14="http://schemas.microsoft.com/office/powerpoint/2010/main" val="3679908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it is time </a:t>
            </a:r>
            <a:r>
              <a:rPr lang="en-US" smtClean="0"/>
              <a:t>for your 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a:t>
            </a:r>
            <a:endParaRPr lang="en-US" dirty="0"/>
          </a:p>
        </p:txBody>
      </p:sp>
    </p:spTree>
    <p:extLst>
      <p:ext uri="{BB962C8B-B14F-4D97-AF65-F5344CB8AC3E}">
        <p14:creationId xmlns:p14="http://schemas.microsoft.com/office/powerpoint/2010/main" val="175755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leading up to Manufacturing</a:t>
            </a:r>
            <a:endParaRPr lang="en-US" dirty="0"/>
          </a:p>
        </p:txBody>
      </p:sp>
      <p:sp>
        <p:nvSpPr>
          <p:cNvPr id="3" name="Content Placeholder 2"/>
          <p:cNvSpPr>
            <a:spLocks noGrp="1"/>
          </p:cNvSpPr>
          <p:nvPr>
            <p:ph idx="1"/>
          </p:nvPr>
        </p:nvSpPr>
        <p:spPr>
          <a:xfrm>
            <a:off x="457200" y="1143000"/>
            <a:ext cx="4343400" cy="5334000"/>
          </a:xfrm>
        </p:spPr>
        <p:txBody>
          <a:bodyPr>
            <a:normAutofit lnSpcReduction="10000"/>
          </a:bodyPr>
          <a:lstStyle/>
          <a:p>
            <a:r>
              <a:rPr lang="en-US" dirty="0" smtClean="0"/>
              <a:t>Design engineer builds part in CAD system</a:t>
            </a:r>
          </a:p>
          <a:p>
            <a:endParaRPr lang="en-US" dirty="0" smtClean="0"/>
          </a:p>
          <a:p>
            <a:r>
              <a:rPr lang="en-US" dirty="0" smtClean="0"/>
              <a:t>Quality Control engineer identifies locations critical to quality</a:t>
            </a:r>
          </a:p>
          <a:p>
            <a:endParaRPr lang="en-US" dirty="0" smtClean="0"/>
          </a:p>
          <a:p>
            <a:r>
              <a:rPr lang="en-US" dirty="0" smtClean="0"/>
              <a:t>Machining is set up to manufacture the part</a:t>
            </a:r>
            <a:endParaRPr lang="en-US" dirty="0"/>
          </a:p>
          <a:p>
            <a:endParaRPr lang="en-US" dirty="0" smtClean="0"/>
          </a:p>
          <a:p>
            <a:r>
              <a:rPr lang="en-US" dirty="0" smtClean="0"/>
              <a:t>PPAP study (Production Part Approval Process) is conducted to qualify the manufacturing process</a:t>
            </a:r>
            <a:endParaRPr lang="en-US" dirty="0"/>
          </a:p>
        </p:txBody>
      </p:sp>
      <p:pic>
        <p:nvPicPr>
          <p:cNvPr id="4" name="Picture 3"/>
          <p:cNvPicPr>
            <a:picLocks noChangeAspect="1"/>
          </p:cNvPicPr>
          <p:nvPr/>
        </p:nvPicPr>
        <p:blipFill>
          <a:blip r:embed="rId2"/>
          <a:stretch>
            <a:fillRect/>
          </a:stretch>
        </p:blipFill>
        <p:spPr>
          <a:xfrm>
            <a:off x="4629150" y="1295400"/>
            <a:ext cx="4514850" cy="4895850"/>
          </a:xfrm>
          <a:prstGeom prst="rect">
            <a:avLst/>
          </a:prstGeom>
        </p:spPr>
      </p:pic>
    </p:spTree>
    <p:extLst>
      <p:ext uri="{BB962C8B-B14F-4D97-AF65-F5344CB8AC3E}">
        <p14:creationId xmlns:p14="http://schemas.microsoft.com/office/powerpoint/2010/main" val="183884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19201"/>
            <a:ext cx="7772400" cy="2209800"/>
          </a:xfrm>
        </p:spPr>
        <p:txBody>
          <a:bodyPr/>
          <a:lstStyle/>
          <a:p>
            <a:r>
              <a:rPr lang="en-US" dirty="0">
                <a:solidFill>
                  <a:srgbClr val="7030A0"/>
                </a:solidFill>
              </a:rPr>
              <a:t>Step 1 – Collect Data and </a:t>
            </a:r>
            <a:r>
              <a:rPr lang="en-US" dirty="0" smtClean="0">
                <a:solidFill>
                  <a:srgbClr val="7030A0"/>
                </a:solidFill>
              </a:rPr>
              <a:t>Charting</a:t>
            </a:r>
            <a:endParaRPr lang="en-US" dirty="0">
              <a:solidFill>
                <a:srgbClr val="7030A0"/>
              </a:solidFill>
            </a:endParaRPr>
          </a:p>
        </p:txBody>
      </p:sp>
      <p:sp>
        <p:nvSpPr>
          <p:cNvPr id="3" name="Text Placeholder 2"/>
          <p:cNvSpPr>
            <a:spLocks noGrp="1"/>
          </p:cNvSpPr>
          <p:nvPr>
            <p:ph type="body" idx="1"/>
          </p:nvPr>
        </p:nvSpPr>
        <p:spPr/>
        <p:txBody>
          <a:bodyPr/>
          <a:lstStyle/>
          <a:p>
            <a:r>
              <a:rPr lang="en-US" dirty="0" err="1" smtClean="0">
                <a:solidFill>
                  <a:srgbClr val="7030A0"/>
                </a:solidFill>
              </a:rPr>
              <a:t>Precontrol</a:t>
            </a:r>
            <a:r>
              <a:rPr lang="en-US" dirty="0" smtClean="0">
                <a:solidFill>
                  <a:srgbClr val="7030A0"/>
                </a:solidFill>
              </a:rPr>
              <a:t> Chart</a:t>
            </a:r>
          </a:p>
          <a:p>
            <a:r>
              <a:rPr lang="en-US" dirty="0" smtClean="0">
                <a:solidFill>
                  <a:srgbClr val="7030A0"/>
                </a:solidFill>
              </a:rPr>
              <a:t>X-Bar and R Chart</a:t>
            </a:r>
            <a:endParaRPr lang="en-US" dirty="0">
              <a:solidFill>
                <a:srgbClr val="7030A0"/>
              </a:solidFill>
            </a:endParaRPr>
          </a:p>
        </p:txBody>
      </p:sp>
    </p:spTree>
    <p:extLst>
      <p:ext uri="{BB962C8B-B14F-4D97-AF65-F5344CB8AC3E}">
        <p14:creationId xmlns:p14="http://schemas.microsoft.com/office/powerpoint/2010/main" val="144273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 the Part and check Critical to Quality measurements</a:t>
            </a:r>
            <a:endParaRPr lang="en-US" dirty="0"/>
          </a:p>
        </p:txBody>
      </p:sp>
      <p:sp>
        <p:nvSpPr>
          <p:cNvPr id="3" name="Content Placeholder 2"/>
          <p:cNvSpPr>
            <a:spLocks noGrp="1"/>
          </p:cNvSpPr>
          <p:nvPr>
            <p:ph idx="1"/>
          </p:nvPr>
        </p:nvSpPr>
        <p:spPr>
          <a:xfrm>
            <a:off x="457200" y="1447800"/>
            <a:ext cx="3581400" cy="4495800"/>
          </a:xfrm>
        </p:spPr>
        <p:txBody>
          <a:bodyPr>
            <a:normAutofit lnSpcReduction="10000"/>
          </a:bodyPr>
          <a:lstStyle/>
          <a:p>
            <a:r>
              <a:rPr lang="en-US" dirty="0" smtClean="0"/>
              <a:t>Manufacture the part</a:t>
            </a:r>
          </a:p>
          <a:p>
            <a:endParaRPr lang="en-US" dirty="0"/>
          </a:p>
          <a:p>
            <a:r>
              <a:rPr lang="en-US" dirty="0" smtClean="0"/>
              <a:t>Measure at points critical to quality</a:t>
            </a:r>
          </a:p>
          <a:p>
            <a:endParaRPr lang="en-US" dirty="0"/>
          </a:p>
          <a:p>
            <a:r>
              <a:rPr lang="en-US" dirty="0" smtClean="0"/>
              <a:t>Record and chart data immediately</a:t>
            </a:r>
          </a:p>
          <a:p>
            <a:endParaRPr lang="en-US" dirty="0"/>
          </a:p>
          <a:p>
            <a:r>
              <a:rPr lang="en-US" dirty="0" smtClean="0"/>
              <a:t>Record Assignable Causes and Corrective Actions when problems arise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99" y="1371600"/>
            <a:ext cx="4886981" cy="4876800"/>
          </a:xfrm>
          <a:prstGeom prst="rect">
            <a:avLst/>
          </a:prstGeom>
        </p:spPr>
      </p:pic>
    </p:spTree>
    <p:extLst>
      <p:ext uri="{BB962C8B-B14F-4D97-AF65-F5344CB8AC3E}">
        <p14:creationId xmlns:p14="http://schemas.microsoft.com/office/powerpoint/2010/main" val="198099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SPC Start?</a:t>
            </a:r>
            <a:endParaRPr lang="en-US" dirty="0"/>
          </a:p>
        </p:txBody>
      </p:sp>
      <p:sp>
        <p:nvSpPr>
          <p:cNvPr id="3" name="Content Placeholder 2"/>
          <p:cNvSpPr>
            <a:spLocks noGrp="1"/>
          </p:cNvSpPr>
          <p:nvPr>
            <p:ph idx="1"/>
          </p:nvPr>
        </p:nvSpPr>
        <p:spPr>
          <a:xfrm>
            <a:off x="457200" y="1143000"/>
            <a:ext cx="8229600" cy="3124200"/>
          </a:xfrm>
        </p:spPr>
        <p:txBody>
          <a:bodyPr>
            <a:normAutofit fontScale="92500" lnSpcReduction="20000"/>
          </a:bodyPr>
          <a:lstStyle/>
          <a:p>
            <a:r>
              <a:rPr lang="en-US" dirty="0" smtClean="0"/>
              <a:t>SPC starts with collecting data on features critical to quality at the point of manufacture</a:t>
            </a:r>
          </a:p>
          <a:p>
            <a:r>
              <a:rPr lang="en-US" dirty="0" err="1" smtClean="0"/>
              <a:t>Precontrol</a:t>
            </a:r>
            <a:r>
              <a:rPr lang="en-US" dirty="0" smtClean="0"/>
              <a:t> Chart is a good chart for operators</a:t>
            </a:r>
          </a:p>
          <a:p>
            <a:pPr lvl="1"/>
            <a:r>
              <a:rPr lang="en-US" dirty="0" smtClean="0"/>
              <a:t>Easy to see the data</a:t>
            </a:r>
          </a:p>
          <a:p>
            <a:pPr lvl="1"/>
            <a:r>
              <a:rPr lang="en-US" dirty="0" smtClean="0"/>
              <a:t>Easy to interpret if data is in tolerance</a:t>
            </a:r>
          </a:p>
          <a:p>
            <a:pPr lvl="1"/>
            <a:r>
              <a:rPr lang="en-US" dirty="0"/>
              <a:t>N</a:t>
            </a:r>
            <a:r>
              <a:rPr lang="en-US" dirty="0" smtClean="0"/>
              <a:t>ot a formal SPC chart but it is still good to use at the point of data collection</a:t>
            </a:r>
          </a:p>
          <a:p>
            <a:r>
              <a:rPr lang="en-US" dirty="0" smtClean="0"/>
              <a:t>Use systems that capture data directly from gaging system</a:t>
            </a:r>
          </a:p>
          <a:p>
            <a:pPr lvl="1"/>
            <a:r>
              <a:rPr lang="en-US" dirty="0" smtClean="0"/>
              <a:t>Eliminates the error-prone nature of hand recorded data</a:t>
            </a:r>
          </a:p>
          <a:p>
            <a:pPr lvl="1"/>
            <a:r>
              <a:rPr lang="en-US" dirty="0" smtClean="0"/>
              <a:t>Get graphic results immediately at point of manufacture!</a:t>
            </a:r>
            <a:endParaRPr lang="en-US" dirty="0"/>
          </a:p>
        </p:txBody>
      </p:sp>
      <p:pic>
        <p:nvPicPr>
          <p:cNvPr id="4" name="Picture 3"/>
          <p:cNvPicPr>
            <a:picLocks noChangeAspect="1"/>
          </p:cNvPicPr>
          <p:nvPr/>
        </p:nvPicPr>
        <p:blipFill>
          <a:blip r:embed="rId2"/>
          <a:stretch>
            <a:fillRect/>
          </a:stretch>
        </p:blipFill>
        <p:spPr>
          <a:xfrm>
            <a:off x="1014412" y="4191000"/>
            <a:ext cx="7115175" cy="2257425"/>
          </a:xfrm>
          <a:prstGeom prst="rect">
            <a:avLst/>
          </a:prstGeom>
        </p:spPr>
      </p:pic>
    </p:spTree>
    <p:extLst>
      <p:ext uri="{BB962C8B-B14F-4D97-AF65-F5344CB8AC3E}">
        <p14:creationId xmlns:p14="http://schemas.microsoft.com/office/powerpoint/2010/main" val="273092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X-Bar &amp; R Chart</a:t>
            </a:r>
            <a:endParaRPr lang="en-US" dirty="0"/>
          </a:p>
        </p:txBody>
      </p:sp>
      <p:sp>
        <p:nvSpPr>
          <p:cNvPr id="3" name="Content Placeholder 2"/>
          <p:cNvSpPr>
            <a:spLocks noGrp="1"/>
          </p:cNvSpPr>
          <p:nvPr>
            <p:ph idx="1"/>
          </p:nvPr>
        </p:nvSpPr>
        <p:spPr>
          <a:xfrm>
            <a:off x="457200" y="1143000"/>
            <a:ext cx="8229600" cy="2743200"/>
          </a:xfrm>
        </p:spPr>
        <p:txBody>
          <a:bodyPr/>
          <a:lstStyle/>
          <a:p>
            <a:r>
              <a:rPr lang="en-US" dirty="0" smtClean="0"/>
              <a:t>X-Bar &amp; R chart is two charts</a:t>
            </a:r>
          </a:p>
          <a:p>
            <a:pPr lvl="1"/>
            <a:r>
              <a:rPr lang="en-US" dirty="0" smtClean="0"/>
              <a:t>X-Bar chart – subgroup average </a:t>
            </a:r>
          </a:p>
          <a:p>
            <a:pPr lvl="2"/>
            <a:r>
              <a:rPr lang="en-US" dirty="0" smtClean="0"/>
              <a:t>On average, are the parts the same size over time</a:t>
            </a:r>
          </a:p>
          <a:p>
            <a:pPr lvl="1"/>
            <a:r>
              <a:rPr lang="en-US" dirty="0" smtClean="0"/>
              <a:t>R chart – subgroup Range</a:t>
            </a:r>
          </a:p>
          <a:p>
            <a:pPr lvl="2"/>
            <a:r>
              <a:rPr lang="en-US" dirty="0" smtClean="0"/>
              <a:t>Is the manufacturing process consistent over time?</a:t>
            </a:r>
          </a:p>
          <a:p>
            <a:pPr lvl="2"/>
            <a:r>
              <a:rPr lang="en-US" dirty="0" smtClean="0"/>
              <a:t>Subgroup 11 is not consistent </a:t>
            </a:r>
          </a:p>
          <a:p>
            <a:pPr lvl="2"/>
            <a:r>
              <a:rPr lang="en-US" dirty="0" smtClean="0"/>
              <a:t>Validates that a process is stable over time</a:t>
            </a:r>
          </a:p>
          <a:p>
            <a:endParaRPr lang="en-US" dirty="0"/>
          </a:p>
        </p:txBody>
      </p:sp>
      <p:pic>
        <p:nvPicPr>
          <p:cNvPr id="4" name="Picture 3"/>
          <p:cNvPicPr>
            <a:picLocks noChangeAspect="1"/>
          </p:cNvPicPr>
          <p:nvPr/>
        </p:nvPicPr>
        <p:blipFill>
          <a:blip r:embed="rId2"/>
          <a:stretch>
            <a:fillRect/>
          </a:stretch>
        </p:blipFill>
        <p:spPr>
          <a:xfrm>
            <a:off x="838200" y="3886200"/>
            <a:ext cx="7105650" cy="2628900"/>
          </a:xfrm>
          <a:prstGeom prst="rect">
            <a:avLst/>
          </a:prstGeom>
        </p:spPr>
      </p:pic>
    </p:spTree>
    <p:extLst>
      <p:ext uri="{BB962C8B-B14F-4D97-AF65-F5344CB8AC3E}">
        <p14:creationId xmlns:p14="http://schemas.microsoft.com/office/powerpoint/2010/main" val="425175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Subgroup 11</a:t>
            </a:r>
            <a:endParaRPr lang="en-US" dirty="0"/>
          </a:p>
        </p:txBody>
      </p:sp>
      <p:sp>
        <p:nvSpPr>
          <p:cNvPr id="3" name="Content Placeholder 2"/>
          <p:cNvSpPr>
            <a:spLocks noGrp="1"/>
          </p:cNvSpPr>
          <p:nvPr>
            <p:ph idx="1"/>
          </p:nvPr>
        </p:nvSpPr>
        <p:spPr>
          <a:xfrm>
            <a:off x="457200" y="1143000"/>
            <a:ext cx="6248400" cy="5334000"/>
          </a:xfrm>
        </p:spPr>
        <p:txBody>
          <a:bodyPr/>
          <a:lstStyle/>
          <a:p>
            <a:r>
              <a:rPr lang="en-US" dirty="0" err="1" smtClean="0"/>
              <a:t>Precontrol</a:t>
            </a:r>
            <a:r>
              <a:rPr lang="en-US" dirty="0" smtClean="0"/>
              <a:t> chart showed a problem at time of manufacture</a:t>
            </a:r>
          </a:p>
          <a:p>
            <a:r>
              <a:rPr lang="en-US" dirty="0" smtClean="0"/>
              <a:t>Operator recorded assignable cause </a:t>
            </a:r>
          </a:p>
          <a:p>
            <a:pPr lvl="1"/>
            <a:r>
              <a:rPr lang="en-US" dirty="0" smtClean="0"/>
              <a:t>Sudden drop in air pressure</a:t>
            </a:r>
          </a:p>
          <a:p>
            <a:r>
              <a:rPr lang="en-US" dirty="0" smtClean="0"/>
              <a:t>Operator recorded corrective action</a:t>
            </a:r>
          </a:p>
          <a:p>
            <a:pPr lvl="1"/>
            <a:r>
              <a:rPr lang="en-US" dirty="0" smtClean="0"/>
              <a:t>Check air gage</a:t>
            </a:r>
          </a:p>
          <a:p>
            <a:pPr lvl="1"/>
            <a:r>
              <a:rPr lang="en-US" dirty="0" smtClean="0"/>
              <a:t>Reported problem to maintenance</a:t>
            </a:r>
          </a:p>
          <a:p>
            <a:pPr lvl="1"/>
            <a:r>
              <a:rPr lang="en-US" dirty="0" smtClean="0"/>
              <a:t>Maintenance found hole in air line</a:t>
            </a:r>
          </a:p>
          <a:p>
            <a:r>
              <a:rPr lang="en-US" dirty="0" smtClean="0"/>
              <a:t>SPC system provides records of when things are going right and when things are going wrong </a:t>
            </a:r>
            <a:endParaRPr lang="en-US" dirty="0"/>
          </a:p>
        </p:txBody>
      </p:sp>
      <p:pic>
        <p:nvPicPr>
          <p:cNvPr id="4" name="Picture 3"/>
          <p:cNvPicPr>
            <a:picLocks noChangeAspect="1"/>
          </p:cNvPicPr>
          <p:nvPr/>
        </p:nvPicPr>
        <p:blipFill>
          <a:blip r:embed="rId2"/>
          <a:stretch>
            <a:fillRect/>
          </a:stretch>
        </p:blipFill>
        <p:spPr>
          <a:xfrm>
            <a:off x="6781800" y="1143000"/>
            <a:ext cx="2223263" cy="5611091"/>
          </a:xfrm>
          <a:prstGeom prst="rect">
            <a:avLst/>
          </a:prstGeom>
        </p:spPr>
      </p:pic>
    </p:spTree>
    <p:extLst>
      <p:ext uri="{BB962C8B-B14F-4D97-AF65-F5344CB8AC3E}">
        <p14:creationId xmlns:p14="http://schemas.microsoft.com/office/powerpoint/2010/main" val="2111192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asurlink 7 international workshop">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9043</TotalTime>
  <Words>1918</Words>
  <Application>Microsoft Office PowerPoint</Application>
  <PresentationFormat>On-screen Show (4:3)</PresentationFormat>
  <Paragraphs>312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Cambria Math</vt:lpstr>
      <vt:lpstr>Courier New</vt:lpstr>
      <vt:lpstr>Wingdings</vt:lpstr>
      <vt:lpstr>Measurlink 7 international workshop</vt:lpstr>
      <vt:lpstr>SPC in 3 Steps </vt:lpstr>
      <vt:lpstr>SPC in 3 Steps</vt:lpstr>
      <vt:lpstr>Define SPC</vt:lpstr>
      <vt:lpstr>Steps leading up to Manufacturing</vt:lpstr>
      <vt:lpstr>Step 1 – Collect Data and Charting</vt:lpstr>
      <vt:lpstr>Manufacture the Part and check Critical to Quality measurements</vt:lpstr>
      <vt:lpstr>Where Does SPC Start?</vt:lpstr>
      <vt:lpstr>X-Bar &amp; R Chart</vt:lpstr>
      <vt:lpstr>Look at Subgroup 11</vt:lpstr>
      <vt:lpstr>Control Limits Are Not Tolerance Limits</vt:lpstr>
      <vt:lpstr>Quality Control at time of Manufacture</vt:lpstr>
      <vt:lpstr>Stable Process</vt:lpstr>
      <vt:lpstr>Step 2 – Histogram and Statistics</vt:lpstr>
      <vt:lpstr>Histogram Charts</vt:lpstr>
      <vt:lpstr>What a Quality Engineer looks for: Histogram Centering</vt:lpstr>
      <vt:lpstr>What a Quality Engineer looks for: Histogram Spread</vt:lpstr>
      <vt:lpstr>Histogram is a Broad Picture of Manufacturing Process</vt:lpstr>
      <vt:lpstr>Statistics show the numbers</vt:lpstr>
      <vt:lpstr>Do a comparison</vt:lpstr>
      <vt:lpstr>Step 3 – Capability Indexes and Maintaining Process</vt:lpstr>
      <vt:lpstr>Principle Meaning of Calculating Capability Indexes</vt:lpstr>
      <vt:lpstr>Capability Index Formula</vt:lpstr>
      <vt:lpstr>Cp</vt:lpstr>
      <vt:lpstr>Cpk off target effect</vt:lpstr>
      <vt:lpstr>Capability Index </vt:lpstr>
      <vt:lpstr>Capability Index Relationship To Defects Per Million</vt:lpstr>
      <vt:lpstr>The Job of a Quality Engineer</vt:lpstr>
      <vt:lpstr>Thank you for letting me share this with you today</vt:lpstr>
      <vt:lpstr>How does SPC improve a process?</vt:lpstr>
      <vt:lpstr>Histogram – appears to have 2 peaks of data</vt:lpstr>
      <vt:lpstr>X-Bar &amp; R – what to notice</vt:lpstr>
      <vt:lpstr>X-Bar &amp; R – Importance of Traceability </vt:lpstr>
      <vt:lpstr>Traceability</vt:lpstr>
      <vt:lpstr>Traceability</vt:lpstr>
      <vt:lpstr>Your turn for questions</vt:lpstr>
      <vt:lpstr>What is the Perfect Subgroup Size?</vt:lpstr>
      <vt:lpstr>What is the Perfect Subgroup Size?</vt:lpstr>
      <vt:lpstr>Really it is time for your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MeasurLink 7 Overview</dc:title>
  <dc:creator>Gabriel Boiciuc</dc:creator>
  <cp:lastModifiedBy>Bob Fruit2</cp:lastModifiedBy>
  <cp:revision>160</cp:revision>
  <dcterms:created xsi:type="dcterms:W3CDTF">2006-08-16T00:00:00Z</dcterms:created>
  <dcterms:modified xsi:type="dcterms:W3CDTF">2016-10-26T19:30:27Z</dcterms:modified>
</cp:coreProperties>
</file>